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2" r:id="rId2"/>
    <p:sldMasterId id="2147483705" r:id="rId3"/>
  </p:sldMasterIdLst>
  <p:notesMasterIdLst>
    <p:notesMasterId r:id="rId33"/>
  </p:notesMasterIdLst>
  <p:sldIdLst>
    <p:sldId id="400" r:id="rId4"/>
    <p:sldId id="343" r:id="rId5"/>
    <p:sldId id="398" r:id="rId6"/>
    <p:sldId id="401" r:id="rId7"/>
    <p:sldId id="359" r:id="rId8"/>
    <p:sldId id="378" r:id="rId9"/>
    <p:sldId id="363" r:id="rId10"/>
    <p:sldId id="344" r:id="rId11"/>
    <p:sldId id="364" r:id="rId12"/>
    <p:sldId id="368" r:id="rId13"/>
    <p:sldId id="379" r:id="rId14"/>
    <p:sldId id="381" r:id="rId15"/>
    <p:sldId id="367" r:id="rId16"/>
    <p:sldId id="366" r:id="rId17"/>
    <p:sldId id="360" r:id="rId18"/>
    <p:sldId id="372" r:id="rId19"/>
    <p:sldId id="384" r:id="rId20"/>
    <p:sldId id="385" r:id="rId21"/>
    <p:sldId id="362" r:id="rId22"/>
    <p:sldId id="373" r:id="rId23"/>
    <p:sldId id="390" r:id="rId24"/>
    <p:sldId id="374" r:id="rId25"/>
    <p:sldId id="395" r:id="rId26"/>
    <p:sldId id="352" r:id="rId27"/>
    <p:sldId id="376" r:id="rId28"/>
    <p:sldId id="377" r:id="rId29"/>
    <p:sldId id="396" r:id="rId30"/>
    <p:sldId id="391" r:id="rId31"/>
    <p:sldId id="3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F16"/>
    <a:srgbClr val="4E515A"/>
    <a:srgbClr val="727480"/>
    <a:srgbClr val="2ECECE"/>
    <a:srgbClr val="E73C66"/>
    <a:srgbClr val="108E8B"/>
    <a:srgbClr val="315683"/>
    <a:srgbClr val="54CEA9"/>
    <a:srgbClr val="8F3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5" autoAdjust="0"/>
    <p:restoredTop sz="68822" autoAdjust="0"/>
  </p:normalViewPr>
  <p:slideViewPr>
    <p:cSldViewPr>
      <p:cViewPr varScale="1">
        <p:scale>
          <a:sx n="28" d="100"/>
          <a:sy n="28" d="100"/>
        </p:scale>
        <p:origin x="1316" y="28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EEBB-1781-4F79-95D4-06539774A6B9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49A6A-C88A-4C1D-B784-CBA883441D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25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62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Transformation is the physical insertion of foreign DNA into a cell, followed by stable expression of proteins. It can be done by chemical, electrical, or biological methods. </a:t>
            </a:r>
          </a:p>
          <a:p>
            <a:endParaRPr lang="en-GB" dirty="0" smtClean="0"/>
          </a:p>
          <a:p>
            <a:r>
              <a:rPr lang="en-GB" dirty="0" smtClean="0"/>
              <a:t>The transformed cells are then grown on selective media so that only the cells carrying vectors will survive.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38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chemical properties of the expressed </a:t>
            </a:r>
            <a:r>
              <a:rPr lang="en-GB" dirty="0" err="1" smtClean="0"/>
              <a:t>metagenomic</a:t>
            </a:r>
            <a:r>
              <a:rPr lang="en-GB" dirty="0" smtClean="0"/>
              <a:t> DNA can be examined by performing chemical assay on products created by the model organism. </a:t>
            </a:r>
          </a:p>
          <a:p>
            <a:endParaRPr lang="en-GB" dirty="0" smtClean="0"/>
          </a:p>
          <a:p>
            <a:r>
              <a:rPr lang="en-GB" dirty="0" smtClean="0"/>
              <a:t>The sequence of the bases in the DNA can be compared to databases of known DNA to get information regarding the structure and organization of the </a:t>
            </a:r>
            <a:r>
              <a:rPr lang="en-GB" dirty="0" err="1" smtClean="0"/>
              <a:t>metagenomic</a:t>
            </a:r>
            <a:r>
              <a:rPr lang="en-GB" dirty="0" smtClean="0"/>
              <a:t> DNA. Comparisons of these sequences can provide insight into how the gene products (proteins) function.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13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Heather</a:t>
            </a:r>
          </a:p>
          <a:p>
            <a:endParaRPr lang="en-GB" dirty="0" smtClean="0"/>
          </a:p>
          <a:p>
            <a:r>
              <a:rPr lang="en-GB" dirty="0" smtClean="0"/>
              <a:t>Microbial DNA used to construct small insert libraries</a:t>
            </a:r>
          </a:p>
          <a:p>
            <a:r>
              <a:rPr lang="en-GB" dirty="0" smtClean="0"/>
              <a:t>Direct lysis</a:t>
            </a:r>
            <a:r>
              <a:rPr lang="en-GB" baseline="0" dirty="0" smtClean="0"/>
              <a:t> method to avoid losing novel functional diversity</a:t>
            </a:r>
          </a:p>
          <a:p>
            <a:r>
              <a:rPr lang="en-GB" baseline="0" smtClean="0"/>
              <a:t>Most of </a:t>
            </a:r>
            <a:r>
              <a:rPr lang="en-GB" baseline="0" dirty="0" smtClean="0"/>
              <a:t>the metals become toxic if they accumulate above normal physiological concentrations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03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Drop assay</a:t>
            </a:r>
            <a:r>
              <a:rPr lang="en-GB" baseline="0" dirty="0" smtClean="0"/>
              <a:t> to </a:t>
            </a:r>
            <a:r>
              <a:rPr lang="en-GB" dirty="0" smtClean="0"/>
              <a:t>screen the </a:t>
            </a:r>
            <a:r>
              <a:rPr lang="en-GB" dirty="0" err="1" smtClean="0"/>
              <a:t>metagenomic</a:t>
            </a:r>
            <a:r>
              <a:rPr lang="en-GB" dirty="0" smtClean="0"/>
              <a:t> libraries on LB plates containing 2 </a:t>
            </a:r>
            <a:r>
              <a:rPr lang="en-GB" dirty="0" err="1" smtClean="0"/>
              <a:t>mM</a:t>
            </a:r>
            <a:r>
              <a:rPr lang="en-GB" dirty="0" smtClean="0"/>
              <a:t> Ni using serial dilutions (0 to 10</a:t>
            </a:r>
            <a:r>
              <a:rPr lang="en-GB" baseline="30000" dirty="0" smtClean="0"/>
              <a:t>−4</a:t>
            </a:r>
            <a:r>
              <a:rPr lang="en-GB" dirty="0" smtClean="0"/>
              <a:t>) from cultures grown overnight. DH5α(</a:t>
            </a:r>
            <a:r>
              <a:rPr lang="en-GB" dirty="0" err="1" smtClean="0"/>
              <a:t>pSKII</a:t>
            </a:r>
            <a:r>
              <a:rPr lang="en-GB" baseline="30000" dirty="0" smtClean="0"/>
              <a:t>+</a:t>
            </a:r>
            <a:r>
              <a:rPr lang="en-GB" dirty="0" smtClean="0"/>
              <a:t>) was used as a negative control</a:t>
            </a:r>
          </a:p>
          <a:p>
            <a:r>
              <a:rPr lang="en-GB" dirty="0" smtClean="0"/>
              <a:t>Each assay was performed at least three times using independent cultures.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1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02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6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27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39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8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2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062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3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90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63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7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the last 50 years, Moore’s Law has been almost an absolute constant for measuring progress in technology.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62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227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1E139B5-3E66-4594-A007-1CFE2C79AE90}" type="slidenum">
              <a:rPr lang="es-ES" altLang="en-US" sz="1200">
                <a:latin typeface="Arial" panose="020B0604020202020204" pitchFamily="34" charset="0"/>
              </a:rPr>
              <a:pPr eaLnBrk="1" hangingPunct="1"/>
              <a:t>10</a:t>
            </a:fld>
            <a:endParaRPr lang="es-ES" altLang="en-US" sz="1200">
              <a:latin typeface="Arial" panose="020B0604020202020204" pitchFamily="34" charset="0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8825" cy="342582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  <a:cs typeface="+mn-cs"/>
              </a:rPr>
              <a:t>Mega insert </a:t>
            </a:r>
            <a:r>
              <a:rPr lang="en-US" dirty="0" err="1" smtClean="0">
                <a:ea typeface="ＭＳ Ｐゴシック" charset="0"/>
                <a:cs typeface="+mn-cs"/>
              </a:rPr>
              <a:t>eg</a:t>
            </a:r>
            <a:r>
              <a:rPr lang="en-US" dirty="0" smtClean="0">
                <a:ea typeface="ＭＳ Ｐゴシック" charset="0"/>
                <a:cs typeface="+mn-cs"/>
              </a:rPr>
              <a:t> Bac sequencing</a:t>
            </a:r>
          </a:p>
        </p:txBody>
      </p:sp>
    </p:spTree>
    <p:extLst>
      <p:ext uri="{BB962C8B-B14F-4D97-AF65-F5344CB8AC3E}">
        <p14:creationId xmlns:p14="http://schemas.microsoft.com/office/powerpoint/2010/main" val="1491871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94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Physical </a:t>
            </a:r>
            <a:r>
              <a:rPr lang="en-GB" baseline="0" dirty="0" smtClean="0"/>
              <a:t>electroporation </a:t>
            </a:r>
            <a:r>
              <a:rPr lang="en-GB" dirty="0" smtClean="0"/>
              <a:t>or Enzymatic</a:t>
            </a:r>
            <a:r>
              <a:rPr lang="en-GB" baseline="0" dirty="0" smtClean="0"/>
              <a:t> Heat shock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49A6A-C88A-4C1D-B784-CBA883441D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98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9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4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bg>
      <p:bgPr>
        <a:solidFill>
          <a:srgbClr val="8F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08365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bg>
      <p:bgPr>
        <a:solidFill>
          <a:srgbClr val="108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1971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bg>
      <p:bgPr>
        <a:solidFill>
          <a:srgbClr val="54CE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0680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bg>
      <p:bgPr>
        <a:solidFill>
          <a:srgbClr val="2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869562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bg>
      <p:bgPr>
        <a:solidFill>
          <a:srgbClr val="315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237597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email address and </a:t>
            </a:r>
            <a:r>
              <a:rPr lang="en-US" dirty="0" err="1" smtClean="0"/>
              <a:t>tel</a:t>
            </a:r>
            <a:r>
              <a:rPr lang="en-US" dirty="0" smtClean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@</a:t>
            </a:r>
            <a:r>
              <a:rPr lang="en-US" dirty="0" err="1" smtClean="0"/>
              <a:t>accountname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Earlham Institute, Norwich Research Park, Norwich, Norfolk, NR4 7UH,</a:t>
            </a:r>
            <a:r>
              <a:rPr lang="en-GB" sz="12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UK</a:t>
            </a:r>
            <a:b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7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7A93F-23DB-410B-A064-71BF2885BF7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7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8FB56E-7E64-45C8-AF03-798D76F04C9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60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A3E701-09BE-45CF-A2D2-0137674C0AFC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71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BE116-15E1-4522-9B9F-CF671693C87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660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825DDE-3415-414A-B8BC-A827E3F38531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5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175B01-1527-43F3-BA56-B3493A98514D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62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E957B-38D8-4AF6-B9E4-05DE667042E7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9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24A39-BC18-40BB-9CF3-D0E954753714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01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CCADE-92DC-416D-97BE-482A4F082082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7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317F99-3CED-4D83-B7A8-DDCCC80858F3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185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B2AA9-3C09-4C10-A5F9-983328E3B02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89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ab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C8AB4F-8BC2-49BB-BAAC-8F4507627F2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40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7A93F-23DB-410B-A064-71BF2885BF7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20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8FB56E-7E64-45C8-AF03-798D76F04C9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66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A3E701-09BE-45CF-A2D2-0137674C0AFC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950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BE116-15E1-4522-9B9F-CF671693C87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7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825DDE-3415-414A-B8BC-A827E3F38531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04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175B01-1527-43F3-BA56-B3493A98514D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1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E957B-38D8-4AF6-B9E4-05DE667042E7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24A39-BC18-40BB-9CF3-D0E954753714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16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CCADE-92DC-416D-97BE-482A4F082082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01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317F99-3CED-4D83-B7A8-DDCCC80858F3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12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B2AA9-3C09-4C10-A5F9-983328E3B02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935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ab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C8AB4F-8BC2-49BB-BAAC-8F4507627F2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3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6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2" r:id="rId4"/>
    <p:sldLayoutId id="2147483674" r:id="rId5"/>
    <p:sldLayoutId id="2147483675" r:id="rId6"/>
    <p:sldLayoutId id="2147483676" r:id="rId7"/>
    <p:sldLayoutId id="2147483677" r:id="rId8"/>
    <p:sldLayoutId id="2147483671" r:id="rId9"/>
    <p:sldLayoutId id="2147483678" r:id="rId10"/>
    <p:sldLayoutId id="2147483673" r:id="rId11"/>
    <p:sldLayoutId id="2147483663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51" r:id="rId18"/>
    <p:sldLayoutId id="2147483664" r:id="rId19"/>
    <p:sldLayoutId id="2147483672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473675-C0D8-4DAD-8DF7-E8FC2452CB4B}" type="slidenum">
              <a:rPr lang="es-E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13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473675-C0D8-4DAD-8DF7-E8FC2452CB4B}" type="slidenum">
              <a:rPr lang="es-E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2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res.illumina.com/documents/documentation/chemistry_documentation/16s/16s-metagenomic-library-prep-guide-15044223-b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ncbi.nlm.nih.gov/pubmed/2053443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556792"/>
            <a:ext cx="7056784" cy="1296144"/>
          </a:xfrm>
        </p:spPr>
        <p:txBody>
          <a:bodyPr/>
          <a:lstStyle/>
          <a:p>
            <a:r>
              <a:rPr lang="en-GB" dirty="0" smtClean="0"/>
              <a:t>Introduction to Metagenomics</a:t>
            </a:r>
            <a:br>
              <a:rPr lang="en-GB" dirty="0" smtClean="0"/>
            </a:br>
            <a:endParaRPr lang="en-GB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420888"/>
            <a:ext cx="4248472" cy="864096"/>
          </a:xfrm>
        </p:spPr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5185" y="2790762"/>
            <a:ext cx="4248472" cy="360485"/>
          </a:xfrm>
        </p:spPr>
        <p:txBody>
          <a:bodyPr>
            <a:noAutofit/>
          </a:bodyPr>
          <a:lstStyle/>
          <a:p>
            <a:r>
              <a:rPr lang="en-GB" sz="2000" dirty="0" smtClean="0"/>
              <a:t>Kirsten </a:t>
            </a:r>
            <a:r>
              <a:rPr lang="en-GB" sz="2000" dirty="0" err="1" smtClean="0"/>
              <a:t>mclay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7369" y="3233658"/>
            <a:ext cx="4248472" cy="360040"/>
          </a:xfrm>
        </p:spPr>
        <p:txBody>
          <a:bodyPr>
            <a:noAutofit/>
          </a:bodyPr>
          <a:lstStyle/>
          <a:p>
            <a:r>
              <a:rPr lang="en-GB" sz="2000" dirty="0" smtClean="0"/>
              <a:t>Platform and Pipelines Operations Manager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55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8" name="Rectangle 8"/>
          <p:cNvSpPr>
            <a:spLocks noChangeArrowheads="1"/>
          </p:cNvSpPr>
          <p:nvPr/>
        </p:nvSpPr>
        <p:spPr bwMode="auto">
          <a:xfrm>
            <a:off x="5662613" y="2470150"/>
            <a:ext cx="1439862" cy="503238"/>
          </a:xfrm>
          <a:prstGeom prst="rect">
            <a:avLst/>
          </a:prstGeom>
          <a:solidFill>
            <a:srgbClr val="D3E286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3369" name="Rectangle 9"/>
          <p:cNvSpPr>
            <a:spLocks noChangeArrowheads="1"/>
          </p:cNvSpPr>
          <p:nvPr/>
        </p:nvSpPr>
        <p:spPr bwMode="auto">
          <a:xfrm>
            <a:off x="4514850" y="1152525"/>
            <a:ext cx="1663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>
                <a:solidFill>
                  <a:srgbClr val="000000"/>
                </a:solidFill>
                <a:latin typeface="Calibri" charset="0"/>
              </a:rPr>
              <a:t>Environmental sample</a:t>
            </a:r>
          </a:p>
        </p:txBody>
      </p:sp>
      <p:sp>
        <p:nvSpPr>
          <p:cNvPr id="143370" name="Rectangle 10"/>
          <p:cNvSpPr>
            <a:spLocks noChangeArrowheads="1"/>
          </p:cNvSpPr>
          <p:nvPr/>
        </p:nvSpPr>
        <p:spPr bwMode="auto">
          <a:xfrm>
            <a:off x="4078288" y="2346325"/>
            <a:ext cx="1439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400">
                <a:solidFill>
                  <a:srgbClr val="000000"/>
                </a:solidFill>
                <a:latin typeface="Calibri" charset="0"/>
              </a:rPr>
              <a:t>Total DNA</a:t>
            </a:r>
          </a:p>
        </p:txBody>
      </p:sp>
      <p:sp>
        <p:nvSpPr>
          <p:cNvPr id="143372" name="Rectangle 12"/>
          <p:cNvSpPr>
            <a:spLocks noChangeArrowheads="1"/>
          </p:cNvSpPr>
          <p:nvPr/>
        </p:nvSpPr>
        <p:spPr bwMode="auto">
          <a:xfrm>
            <a:off x="5691188" y="2422525"/>
            <a:ext cx="1368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>
                <a:solidFill>
                  <a:srgbClr val="000000"/>
                </a:solidFill>
                <a:latin typeface="Calibri" charset="0"/>
              </a:rPr>
              <a:t>Direct sequencing</a:t>
            </a:r>
          </a:p>
        </p:txBody>
      </p:sp>
      <p:grpSp>
        <p:nvGrpSpPr>
          <p:cNvPr id="23557" name="Group 13"/>
          <p:cNvGrpSpPr>
            <a:grpSpLocks/>
          </p:cNvGrpSpPr>
          <p:nvPr/>
        </p:nvGrpSpPr>
        <p:grpSpPr bwMode="auto">
          <a:xfrm>
            <a:off x="3646488" y="1749425"/>
            <a:ext cx="2232025" cy="649288"/>
            <a:chOff x="2109" y="935"/>
            <a:chExt cx="1406" cy="409"/>
          </a:xfrm>
        </p:grpSpPr>
        <p:sp>
          <p:nvSpPr>
            <p:cNvPr id="143374" name="AutoShape 14"/>
            <p:cNvSpPr>
              <a:spLocks/>
            </p:cNvSpPr>
            <p:nvPr/>
          </p:nvSpPr>
          <p:spPr bwMode="auto">
            <a:xfrm rot="-16200000">
              <a:off x="2722" y="544"/>
              <a:ext cx="181" cy="1406"/>
            </a:xfrm>
            <a:prstGeom prst="leftBracket">
              <a:avLst>
                <a:gd name="adj" fmla="val 64733"/>
              </a:avLst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375" name="Rectangle 15"/>
            <p:cNvSpPr>
              <a:spLocks noChangeArrowheads="1"/>
            </p:cNvSpPr>
            <p:nvPr/>
          </p:nvSpPr>
          <p:spPr bwMode="auto">
            <a:xfrm>
              <a:off x="2517" y="935"/>
              <a:ext cx="635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pic>
        <p:nvPicPr>
          <p:cNvPr id="23558" name="Picture 16" descr="MCj0436915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749425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7" name="Line 17"/>
          <p:cNvSpPr>
            <a:spLocks noChangeShapeType="1"/>
          </p:cNvSpPr>
          <p:nvPr/>
        </p:nvSpPr>
        <p:spPr bwMode="auto">
          <a:xfrm rot="-16200000">
            <a:off x="4665663" y="1776413"/>
            <a:ext cx="19685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143766" name="Group 406"/>
          <p:cNvGrpSpPr>
            <a:grpSpLocks/>
          </p:cNvGrpSpPr>
          <p:nvPr/>
        </p:nvGrpSpPr>
        <p:grpSpPr bwMode="auto">
          <a:xfrm>
            <a:off x="3556000" y="3406775"/>
            <a:ext cx="1587500" cy="2813050"/>
            <a:chOff x="2240" y="2146"/>
            <a:chExt cx="1000" cy="1772"/>
          </a:xfrm>
        </p:grpSpPr>
        <p:grpSp>
          <p:nvGrpSpPr>
            <p:cNvPr id="23931" name="Group 20"/>
            <p:cNvGrpSpPr>
              <a:grpSpLocks/>
            </p:cNvGrpSpPr>
            <p:nvPr/>
          </p:nvGrpSpPr>
          <p:grpSpPr bwMode="auto">
            <a:xfrm>
              <a:off x="2297" y="2192"/>
              <a:ext cx="862" cy="448"/>
              <a:chOff x="1338" y="1706"/>
              <a:chExt cx="1088" cy="584"/>
            </a:xfrm>
          </p:grpSpPr>
          <p:grpSp>
            <p:nvGrpSpPr>
              <p:cNvPr id="23943" name="Group 21"/>
              <p:cNvGrpSpPr>
                <a:grpSpLocks noChangeAspect="1"/>
              </p:cNvGrpSpPr>
              <p:nvPr/>
            </p:nvGrpSpPr>
            <p:grpSpPr bwMode="auto">
              <a:xfrm>
                <a:off x="1827" y="2014"/>
                <a:ext cx="181" cy="158"/>
                <a:chOff x="2610" y="2251"/>
                <a:chExt cx="363" cy="317"/>
              </a:xfrm>
            </p:grpSpPr>
            <p:grpSp>
              <p:nvGrpSpPr>
                <p:cNvPr id="23951" name="Group 22"/>
                <p:cNvGrpSpPr>
                  <a:grpSpLocks noChangeAspect="1"/>
                </p:cNvGrpSpPr>
                <p:nvPr/>
              </p:nvGrpSpPr>
              <p:grpSpPr bwMode="auto">
                <a:xfrm>
                  <a:off x="2610" y="2251"/>
                  <a:ext cx="363" cy="317"/>
                  <a:chOff x="2610" y="2251"/>
                  <a:chExt cx="363" cy="317"/>
                </a:xfrm>
              </p:grpSpPr>
              <p:sp>
                <p:nvSpPr>
                  <p:cNvPr id="143383" name="Oval 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52" y="2250"/>
                    <a:ext cx="273" cy="267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sp>
                <p:nvSpPr>
                  <p:cNvPr id="143384" name="Rectangle 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09" y="2300"/>
                    <a:ext cx="365" cy="26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</p:grpSp>
            <p:sp>
              <p:nvSpPr>
                <p:cNvPr id="14338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2652" y="2250"/>
                  <a:ext cx="273" cy="267"/>
                </a:xfrm>
                <a:prstGeom prst="ellips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</p:grpSp>
          <p:grpSp>
            <p:nvGrpSpPr>
              <p:cNvPr id="23944" name="Group 26"/>
              <p:cNvGrpSpPr>
                <a:grpSpLocks noChangeAspect="1"/>
              </p:cNvGrpSpPr>
              <p:nvPr/>
            </p:nvGrpSpPr>
            <p:grpSpPr bwMode="auto">
              <a:xfrm>
                <a:off x="1372" y="1900"/>
                <a:ext cx="181" cy="158"/>
                <a:chOff x="2245" y="2024"/>
                <a:chExt cx="363" cy="317"/>
              </a:xfrm>
            </p:grpSpPr>
            <p:grpSp>
              <p:nvGrpSpPr>
                <p:cNvPr id="23947" name="Group 27"/>
                <p:cNvGrpSpPr>
                  <a:grpSpLocks noChangeAspect="1"/>
                </p:cNvGrpSpPr>
                <p:nvPr/>
              </p:nvGrpSpPr>
              <p:grpSpPr bwMode="auto">
                <a:xfrm>
                  <a:off x="2245" y="2024"/>
                  <a:ext cx="363" cy="317"/>
                  <a:chOff x="2245" y="2024"/>
                  <a:chExt cx="363" cy="317"/>
                </a:xfrm>
              </p:grpSpPr>
              <p:sp>
                <p:nvSpPr>
                  <p:cNvPr id="143388" name="Oval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1" y="2024"/>
                    <a:ext cx="271" cy="272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sp>
                <p:nvSpPr>
                  <p:cNvPr id="143389" name="Rectangl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5" y="2074"/>
                    <a:ext cx="362" cy="26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</p:grpSp>
            <p:sp>
              <p:nvSpPr>
                <p:cNvPr id="143390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2291" y="2024"/>
                  <a:ext cx="271" cy="272"/>
                </a:xfrm>
                <a:prstGeom prst="ellips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</p:grpSp>
          <p:sp>
            <p:nvSpPr>
              <p:cNvPr id="143391" name="Freeform 31"/>
              <p:cNvSpPr>
                <a:spLocks noChangeAspect="1"/>
              </p:cNvSpPr>
              <p:nvPr/>
            </p:nvSpPr>
            <p:spPr bwMode="auto">
              <a:xfrm rot="10657417">
                <a:off x="1338" y="1706"/>
                <a:ext cx="635" cy="373"/>
              </a:xfrm>
              <a:custGeom>
                <a:avLst/>
                <a:gdLst>
                  <a:gd name="T0" fmla="*/ 82 w 400"/>
                  <a:gd name="T1" fmla="*/ 166 h 168"/>
                  <a:gd name="T2" fmla="*/ 356 w 400"/>
                  <a:gd name="T3" fmla="*/ 96 h 168"/>
                  <a:gd name="T4" fmla="*/ 356 w 400"/>
                  <a:gd name="T5" fmla="*/ 96 h 168"/>
                  <a:gd name="T6" fmla="*/ 368 w 400"/>
                  <a:gd name="T7" fmla="*/ 92 h 168"/>
                  <a:gd name="T8" fmla="*/ 378 w 400"/>
                  <a:gd name="T9" fmla="*/ 86 h 168"/>
                  <a:gd name="T10" fmla="*/ 386 w 400"/>
                  <a:gd name="T11" fmla="*/ 80 h 168"/>
                  <a:gd name="T12" fmla="*/ 392 w 400"/>
                  <a:gd name="T13" fmla="*/ 72 h 168"/>
                  <a:gd name="T14" fmla="*/ 398 w 400"/>
                  <a:gd name="T15" fmla="*/ 62 h 168"/>
                  <a:gd name="T16" fmla="*/ 400 w 400"/>
                  <a:gd name="T17" fmla="*/ 54 h 168"/>
                  <a:gd name="T18" fmla="*/ 400 w 400"/>
                  <a:gd name="T19" fmla="*/ 44 h 168"/>
                  <a:gd name="T20" fmla="*/ 396 w 400"/>
                  <a:gd name="T21" fmla="*/ 34 h 168"/>
                  <a:gd name="T22" fmla="*/ 396 w 400"/>
                  <a:gd name="T23" fmla="*/ 34 h 168"/>
                  <a:gd name="T24" fmla="*/ 392 w 400"/>
                  <a:gd name="T25" fmla="*/ 26 h 168"/>
                  <a:gd name="T26" fmla="*/ 384 w 400"/>
                  <a:gd name="T27" fmla="*/ 18 h 168"/>
                  <a:gd name="T28" fmla="*/ 376 w 400"/>
                  <a:gd name="T29" fmla="*/ 10 h 168"/>
                  <a:gd name="T30" fmla="*/ 366 w 400"/>
                  <a:gd name="T31" fmla="*/ 6 h 168"/>
                  <a:gd name="T32" fmla="*/ 354 w 400"/>
                  <a:gd name="T33" fmla="*/ 2 h 168"/>
                  <a:gd name="T34" fmla="*/ 342 w 400"/>
                  <a:gd name="T35" fmla="*/ 0 h 168"/>
                  <a:gd name="T36" fmla="*/ 330 w 400"/>
                  <a:gd name="T37" fmla="*/ 0 h 168"/>
                  <a:gd name="T38" fmla="*/ 318 w 400"/>
                  <a:gd name="T39" fmla="*/ 2 h 168"/>
                  <a:gd name="T40" fmla="*/ 42 w 400"/>
                  <a:gd name="T41" fmla="*/ 72 h 168"/>
                  <a:gd name="T42" fmla="*/ 42 w 400"/>
                  <a:gd name="T43" fmla="*/ 72 h 168"/>
                  <a:gd name="T44" fmla="*/ 30 w 400"/>
                  <a:gd name="T45" fmla="*/ 78 h 168"/>
                  <a:gd name="T46" fmla="*/ 20 w 400"/>
                  <a:gd name="T47" fmla="*/ 82 h 168"/>
                  <a:gd name="T48" fmla="*/ 12 w 400"/>
                  <a:gd name="T49" fmla="*/ 90 h 168"/>
                  <a:gd name="T50" fmla="*/ 6 w 400"/>
                  <a:gd name="T51" fmla="*/ 98 h 168"/>
                  <a:gd name="T52" fmla="*/ 2 w 400"/>
                  <a:gd name="T53" fmla="*/ 106 h 168"/>
                  <a:gd name="T54" fmla="*/ 0 w 400"/>
                  <a:gd name="T55" fmla="*/ 116 h 168"/>
                  <a:gd name="T56" fmla="*/ 0 w 400"/>
                  <a:gd name="T57" fmla="*/ 126 h 168"/>
                  <a:gd name="T58" fmla="*/ 2 w 400"/>
                  <a:gd name="T59" fmla="*/ 136 h 168"/>
                  <a:gd name="T60" fmla="*/ 2 w 400"/>
                  <a:gd name="T61" fmla="*/ 136 h 168"/>
                  <a:gd name="T62" fmla="*/ 8 w 400"/>
                  <a:gd name="T63" fmla="*/ 144 h 168"/>
                  <a:gd name="T64" fmla="*/ 14 w 400"/>
                  <a:gd name="T65" fmla="*/ 152 h 168"/>
                  <a:gd name="T66" fmla="*/ 24 w 400"/>
                  <a:gd name="T67" fmla="*/ 158 h 168"/>
                  <a:gd name="T68" fmla="*/ 34 w 400"/>
                  <a:gd name="T69" fmla="*/ 164 h 168"/>
                  <a:gd name="T70" fmla="*/ 44 w 400"/>
                  <a:gd name="T71" fmla="*/ 168 h 168"/>
                  <a:gd name="T72" fmla="*/ 56 w 400"/>
                  <a:gd name="T73" fmla="*/ 168 h 168"/>
                  <a:gd name="T74" fmla="*/ 70 w 400"/>
                  <a:gd name="T75" fmla="*/ 168 h 168"/>
                  <a:gd name="T76" fmla="*/ 82 w 400"/>
                  <a:gd name="T77" fmla="*/ 166 h 168"/>
                  <a:gd name="T78" fmla="*/ 82 w 400"/>
                  <a:gd name="T79" fmla="*/ 16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" h="168">
                    <a:moveTo>
                      <a:pt x="82" y="166"/>
                    </a:moveTo>
                    <a:lnTo>
                      <a:pt x="356" y="96"/>
                    </a:lnTo>
                    <a:lnTo>
                      <a:pt x="356" y="96"/>
                    </a:lnTo>
                    <a:lnTo>
                      <a:pt x="368" y="92"/>
                    </a:lnTo>
                    <a:lnTo>
                      <a:pt x="378" y="86"/>
                    </a:lnTo>
                    <a:lnTo>
                      <a:pt x="386" y="80"/>
                    </a:lnTo>
                    <a:lnTo>
                      <a:pt x="392" y="72"/>
                    </a:lnTo>
                    <a:lnTo>
                      <a:pt x="398" y="62"/>
                    </a:lnTo>
                    <a:lnTo>
                      <a:pt x="400" y="54"/>
                    </a:lnTo>
                    <a:lnTo>
                      <a:pt x="400" y="44"/>
                    </a:lnTo>
                    <a:lnTo>
                      <a:pt x="396" y="34"/>
                    </a:lnTo>
                    <a:lnTo>
                      <a:pt x="396" y="34"/>
                    </a:lnTo>
                    <a:lnTo>
                      <a:pt x="392" y="26"/>
                    </a:lnTo>
                    <a:lnTo>
                      <a:pt x="384" y="18"/>
                    </a:lnTo>
                    <a:lnTo>
                      <a:pt x="376" y="10"/>
                    </a:lnTo>
                    <a:lnTo>
                      <a:pt x="366" y="6"/>
                    </a:lnTo>
                    <a:lnTo>
                      <a:pt x="354" y="2"/>
                    </a:lnTo>
                    <a:lnTo>
                      <a:pt x="342" y="0"/>
                    </a:lnTo>
                    <a:lnTo>
                      <a:pt x="330" y="0"/>
                    </a:lnTo>
                    <a:lnTo>
                      <a:pt x="318" y="2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0" y="78"/>
                    </a:lnTo>
                    <a:lnTo>
                      <a:pt x="20" y="82"/>
                    </a:lnTo>
                    <a:lnTo>
                      <a:pt x="12" y="90"/>
                    </a:lnTo>
                    <a:lnTo>
                      <a:pt x="6" y="98"/>
                    </a:lnTo>
                    <a:lnTo>
                      <a:pt x="2" y="106"/>
                    </a:lnTo>
                    <a:lnTo>
                      <a:pt x="0" y="116"/>
                    </a:lnTo>
                    <a:lnTo>
                      <a:pt x="0" y="126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8" y="144"/>
                    </a:lnTo>
                    <a:lnTo>
                      <a:pt x="14" y="152"/>
                    </a:lnTo>
                    <a:lnTo>
                      <a:pt x="24" y="158"/>
                    </a:lnTo>
                    <a:lnTo>
                      <a:pt x="34" y="164"/>
                    </a:lnTo>
                    <a:lnTo>
                      <a:pt x="44" y="168"/>
                    </a:lnTo>
                    <a:lnTo>
                      <a:pt x="56" y="168"/>
                    </a:lnTo>
                    <a:lnTo>
                      <a:pt x="70" y="168"/>
                    </a:lnTo>
                    <a:lnTo>
                      <a:pt x="82" y="166"/>
                    </a:lnTo>
                    <a:lnTo>
                      <a:pt x="82" y="166"/>
                    </a:lnTo>
                    <a:close/>
                  </a:path>
                </a:pathLst>
              </a:custGeom>
              <a:noFill/>
              <a:ln w="28575" cmpd="sng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13500000" algn="ctr" rotWithShape="0">
                        <a:srgbClr val="FFCC00">
                          <a:gamma/>
                          <a:shade val="60000"/>
                          <a:invGamma/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392" name="Freeform 32"/>
              <p:cNvSpPr>
                <a:spLocks noChangeAspect="1"/>
              </p:cNvSpPr>
              <p:nvPr/>
            </p:nvSpPr>
            <p:spPr bwMode="auto">
              <a:xfrm rot="12357039">
                <a:off x="1791" y="1917"/>
                <a:ext cx="635" cy="373"/>
              </a:xfrm>
              <a:custGeom>
                <a:avLst/>
                <a:gdLst>
                  <a:gd name="T0" fmla="*/ 82 w 400"/>
                  <a:gd name="T1" fmla="*/ 166 h 168"/>
                  <a:gd name="T2" fmla="*/ 356 w 400"/>
                  <a:gd name="T3" fmla="*/ 96 h 168"/>
                  <a:gd name="T4" fmla="*/ 356 w 400"/>
                  <a:gd name="T5" fmla="*/ 96 h 168"/>
                  <a:gd name="T6" fmla="*/ 368 w 400"/>
                  <a:gd name="T7" fmla="*/ 92 h 168"/>
                  <a:gd name="T8" fmla="*/ 378 w 400"/>
                  <a:gd name="T9" fmla="*/ 86 h 168"/>
                  <a:gd name="T10" fmla="*/ 386 w 400"/>
                  <a:gd name="T11" fmla="*/ 80 h 168"/>
                  <a:gd name="T12" fmla="*/ 392 w 400"/>
                  <a:gd name="T13" fmla="*/ 72 h 168"/>
                  <a:gd name="T14" fmla="*/ 398 w 400"/>
                  <a:gd name="T15" fmla="*/ 62 h 168"/>
                  <a:gd name="T16" fmla="*/ 400 w 400"/>
                  <a:gd name="T17" fmla="*/ 54 h 168"/>
                  <a:gd name="T18" fmla="*/ 400 w 400"/>
                  <a:gd name="T19" fmla="*/ 44 h 168"/>
                  <a:gd name="T20" fmla="*/ 396 w 400"/>
                  <a:gd name="T21" fmla="*/ 34 h 168"/>
                  <a:gd name="T22" fmla="*/ 396 w 400"/>
                  <a:gd name="T23" fmla="*/ 34 h 168"/>
                  <a:gd name="T24" fmla="*/ 392 w 400"/>
                  <a:gd name="T25" fmla="*/ 26 h 168"/>
                  <a:gd name="T26" fmla="*/ 384 w 400"/>
                  <a:gd name="T27" fmla="*/ 18 h 168"/>
                  <a:gd name="T28" fmla="*/ 376 w 400"/>
                  <a:gd name="T29" fmla="*/ 10 h 168"/>
                  <a:gd name="T30" fmla="*/ 366 w 400"/>
                  <a:gd name="T31" fmla="*/ 6 h 168"/>
                  <a:gd name="T32" fmla="*/ 354 w 400"/>
                  <a:gd name="T33" fmla="*/ 2 h 168"/>
                  <a:gd name="T34" fmla="*/ 342 w 400"/>
                  <a:gd name="T35" fmla="*/ 0 h 168"/>
                  <a:gd name="T36" fmla="*/ 330 w 400"/>
                  <a:gd name="T37" fmla="*/ 0 h 168"/>
                  <a:gd name="T38" fmla="*/ 318 w 400"/>
                  <a:gd name="T39" fmla="*/ 2 h 168"/>
                  <a:gd name="T40" fmla="*/ 42 w 400"/>
                  <a:gd name="T41" fmla="*/ 72 h 168"/>
                  <a:gd name="T42" fmla="*/ 42 w 400"/>
                  <a:gd name="T43" fmla="*/ 72 h 168"/>
                  <a:gd name="T44" fmla="*/ 30 w 400"/>
                  <a:gd name="T45" fmla="*/ 78 h 168"/>
                  <a:gd name="T46" fmla="*/ 20 w 400"/>
                  <a:gd name="T47" fmla="*/ 82 h 168"/>
                  <a:gd name="T48" fmla="*/ 12 w 400"/>
                  <a:gd name="T49" fmla="*/ 90 h 168"/>
                  <a:gd name="T50" fmla="*/ 6 w 400"/>
                  <a:gd name="T51" fmla="*/ 98 h 168"/>
                  <a:gd name="T52" fmla="*/ 2 w 400"/>
                  <a:gd name="T53" fmla="*/ 106 h 168"/>
                  <a:gd name="T54" fmla="*/ 0 w 400"/>
                  <a:gd name="T55" fmla="*/ 116 h 168"/>
                  <a:gd name="T56" fmla="*/ 0 w 400"/>
                  <a:gd name="T57" fmla="*/ 126 h 168"/>
                  <a:gd name="T58" fmla="*/ 2 w 400"/>
                  <a:gd name="T59" fmla="*/ 136 h 168"/>
                  <a:gd name="T60" fmla="*/ 2 w 400"/>
                  <a:gd name="T61" fmla="*/ 136 h 168"/>
                  <a:gd name="T62" fmla="*/ 8 w 400"/>
                  <a:gd name="T63" fmla="*/ 144 h 168"/>
                  <a:gd name="T64" fmla="*/ 14 w 400"/>
                  <a:gd name="T65" fmla="*/ 152 h 168"/>
                  <a:gd name="T66" fmla="*/ 24 w 400"/>
                  <a:gd name="T67" fmla="*/ 158 h 168"/>
                  <a:gd name="T68" fmla="*/ 34 w 400"/>
                  <a:gd name="T69" fmla="*/ 164 h 168"/>
                  <a:gd name="T70" fmla="*/ 44 w 400"/>
                  <a:gd name="T71" fmla="*/ 168 h 168"/>
                  <a:gd name="T72" fmla="*/ 56 w 400"/>
                  <a:gd name="T73" fmla="*/ 168 h 168"/>
                  <a:gd name="T74" fmla="*/ 70 w 400"/>
                  <a:gd name="T75" fmla="*/ 168 h 168"/>
                  <a:gd name="T76" fmla="*/ 82 w 400"/>
                  <a:gd name="T77" fmla="*/ 166 h 168"/>
                  <a:gd name="T78" fmla="*/ 82 w 400"/>
                  <a:gd name="T79" fmla="*/ 16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" h="168">
                    <a:moveTo>
                      <a:pt x="82" y="166"/>
                    </a:moveTo>
                    <a:lnTo>
                      <a:pt x="356" y="96"/>
                    </a:lnTo>
                    <a:lnTo>
                      <a:pt x="356" y="96"/>
                    </a:lnTo>
                    <a:lnTo>
                      <a:pt x="368" y="92"/>
                    </a:lnTo>
                    <a:lnTo>
                      <a:pt x="378" y="86"/>
                    </a:lnTo>
                    <a:lnTo>
                      <a:pt x="386" y="80"/>
                    </a:lnTo>
                    <a:lnTo>
                      <a:pt x="392" y="72"/>
                    </a:lnTo>
                    <a:lnTo>
                      <a:pt x="398" y="62"/>
                    </a:lnTo>
                    <a:lnTo>
                      <a:pt x="400" y="54"/>
                    </a:lnTo>
                    <a:lnTo>
                      <a:pt x="400" y="44"/>
                    </a:lnTo>
                    <a:lnTo>
                      <a:pt x="396" y="34"/>
                    </a:lnTo>
                    <a:lnTo>
                      <a:pt x="396" y="34"/>
                    </a:lnTo>
                    <a:lnTo>
                      <a:pt x="392" y="26"/>
                    </a:lnTo>
                    <a:lnTo>
                      <a:pt x="384" y="18"/>
                    </a:lnTo>
                    <a:lnTo>
                      <a:pt x="376" y="10"/>
                    </a:lnTo>
                    <a:lnTo>
                      <a:pt x="366" y="6"/>
                    </a:lnTo>
                    <a:lnTo>
                      <a:pt x="354" y="2"/>
                    </a:lnTo>
                    <a:lnTo>
                      <a:pt x="342" y="0"/>
                    </a:lnTo>
                    <a:lnTo>
                      <a:pt x="330" y="0"/>
                    </a:lnTo>
                    <a:lnTo>
                      <a:pt x="318" y="2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0" y="78"/>
                    </a:lnTo>
                    <a:lnTo>
                      <a:pt x="20" y="82"/>
                    </a:lnTo>
                    <a:lnTo>
                      <a:pt x="12" y="90"/>
                    </a:lnTo>
                    <a:lnTo>
                      <a:pt x="6" y="98"/>
                    </a:lnTo>
                    <a:lnTo>
                      <a:pt x="2" y="106"/>
                    </a:lnTo>
                    <a:lnTo>
                      <a:pt x="0" y="116"/>
                    </a:lnTo>
                    <a:lnTo>
                      <a:pt x="0" y="126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8" y="144"/>
                    </a:lnTo>
                    <a:lnTo>
                      <a:pt x="14" y="152"/>
                    </a:lnTo>
                    <a:lnTo>
                      <a:pt x="24" y="158"/>
                    </a:lnTo>
                    <a:lnTo>
                      <a:pt x="34" y="164"/>
                    </a:lnTo>
                    <a:lnTo>
                      <a:pt x="44" y="168"/>
                    </a:lnTo>
                    <a:lnTo>
                      <a:pt x="56" y="168"/>
                    </a:lnTo>
                    <a:lnTo>
                      <a:pt x="70" y="168"/>
                    </a:lnTo>
                    <a:lnTo>
                      <a:pt x="82" y="166"/>
                    </a:lnTo>
                    <a:lnTo>
                      <a:pt x="82" y="166"/>
                    </a:lnTo>
                    <a:close/>
                  </a:path>
                </a:pathLst>
              </a:custGeom>
              <a:noFill/>
              <a:ln w="28575" cmpd="sng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17961" dir="13500000" algn="ctr" rotWithShape="0">
                        <a:srgbClr val="FFCC00">
                          <a:gamma/>
                          <a:shade val="60000"/>
                          <a:invGamma/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sp>
          <p:nvSpPr>
            <p:cNvPr id="143393" name="Rectangle 33"/>
            <p:cNvSpPr>
              <a:spLocks noChangeArrowheads="1"/>
            </p:cNvSpPr>
            <p:nvPr/>
          </p:nvSpPr>
          <p:spPr bwMode="auto">
            <a:xfrm>
              <a:off x="2242" y="2598"/>
              <a:ext cx="99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>
                  <a:solidFill>
                    <a:srgbClr val="000000"/>
                  </a:solidFill>
                  <a:latin typeface="Calibri" charset="0"/>
                </a:rPr>
                <a:t>Plasmid or fosmid isolation</a:t>
              </a:r>
            </a:p>
          </p:txBody>
        </p:sp>
        <p:sp>
          <p:nvSpPr>
            <p:cNvPr id="143394" name="Rectangle 34"/>
            <p:cNvSpPr>
              <a:spLocks noChangeArrowheads="1"/>
            </p:cNvSpPr>
            <p:nvPr/>
          </p:nvSpPr>
          <p:spPr bwMode="auto">
            <a:xfrm>
              <a:off x="2309" y="3025"/>
              <a:ext cx="8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 dirty="0" err="1" smtClean="0">
                  <a:solidFill>
                    <a:srgbClr val="000000"/>
                  </a:solidFill>
                  <a:latin typeface="Calibri" charset="0"/>
                </a:rPr>
                <a:t>sequencing</a:t>
              </a:r>
              <a:endParaRPr lang="es-ES" sz="1400" dirty="0">
                <a:solidFill>
                  <a:srgbClr val="000000"/>
                </a:solidFill>
                <a:latin typeface="Calibri" charset="0"/>
              </a:endParaRPr>
            </a:p>
          </p:txBody>
        </p:sp>
        <p:grpSp>
          <p:nvGrpSpPr>
            <p:cNvPr id="23934" name="Group 35"/>
            <p:cNvGrpSpPr>
              <a:grpSpLocks/>
            </p:cNvGrpSpPr>
            <p:nvPr/>
          </p:nvGrpSpPr>
          <p:grpSpPr bwMode="auto">
            <a:xfrm>
              <a:off x="2364" y="3526"/>
              <a:ext cx="753" cy="64"/>
              <a:chOff x="1519" y="3203"/>
              <a:chExt cx="753" cy="64"/>
            </a:xfrm>
          </p:grpSpPr>
          <p:sp>
            <p:nvSpPr>
              <p:cNvPr id="143396" name="Line 36"/>
              <p:cNvSpPr>
                <a:spLocks noChangeShapeType="1"/>
              </p:cNvSpPr>
              <p:nvPr/>
            </p:nvSpPr>
            <p:spPr bwMode="auto">
              <a:xfrm>
                <a:off x="1519" y="3203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397" name="Line 37"/>
              <p:cNvSpPr>
                <a:spLocks noChangeShapeType="1"/>
              </p:cNvSpPr>
              <p:nvPr/>
            </p:nvSpPr>
            <p:spPr bwMode="auto">
              <a:xfrm>
                <a:off x="1697" y="3237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398" name="Line 38"/>
              <p:cNvSpPr>
                <a:spLocks noChangeShapeType="1"/>
              </p:cNvSpPr>
              <p:nvPr/>
            </p:nvSpPr>
            <p:spPr bwMode="auto">
              <a:xfrm>
                <a:off x="1954" y="3267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sp>
          <p:nvSpPr>
            <p:cNvPr id="143399" name="Rectangle 39"/>
            <p:cNvSpPr>
              <a:spLocks noChangeArrowheads="1"/>
            </p:cNvSpPr>
            <p:nvPr/>
          </p:nvSpPr>
          <p:spPr bwMode="auto">
            <a:xfrm>
              <a:off x="2243" y="3298"/>
              <a:ext cx="99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>
                  <a:solidFill>
                    <a:srgbClr val="000000"/>
                  </a:solidFill>
                  <a:latin typeface="Calibri" charset="0"/>
                </a:rPr>
                <a:t>Discard vector seq</a:t>
              </a:r>
            </a:p>
          </p:txBody>
        </p:sp>
        <p:sp>
          <p:nvSpPr>
            <p:cNvPr id="143400" name="Line 40"/>
            <p:cNvSpPr>
              <a:spLocks noChangeShapeType="1"/>
            </p:cNvSpPr>
            <p:nvPr/>
          </p:nvSpPr>
          <p:spPr bwMode="auto">
            <a:xfrm rot="-16200000">
              <a:off x="2679" y="2993"/>
              <a:ext cx="1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01" name="Line 41"/>
            <p:cNvSpPr>
              <a:spLocks noChangeShapeType="1"/>
            </p:cNvSpPr>
            <p:nvPr/>
          </p:nvSpPr>
          <p:spPr bwMode="auto">
            <a:xfrm rot="-16200000">
              <a:off x="2679" y="3245"/>
              <a:ext cx="1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02" name="AutoShape 42"/>
            <p:cNvSpPr>
              <a:spLocks noChangeArrowheads="1"/>
            </p:cNvSpPr>
            <p:nvPr/>
          </p:nvSpPr>
          <p:spPr bwMode="auto">
            <a:xfrm>
              <a:off x="2240" y="2146"/>
              <a:ext cx="998" cy="176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03" name="Rectangle 43"/>
            <p:cNvSpPr>
              <a:spLocks noChangeArrowheads="1"/>
            </p:cNvSpPr>
            <p:nvPr/>
          </p:nvSpPr>
          <p:spPr bwMode="auto">
            <a:xfrm>
              <a:off x="2282" y="3592"/>
              <a:ext cx="91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>
                  <a:solidFill>
                    <a:srgbClr val="000000"/>
                  </a:solidFill>
                  <a:latin typeface="Calibri" charset="0"/>
                </a:rPr>
                <a:t>DNA assembly </a:t>
              </a:r>
              <a:r>
                <a:rPr lang="es-ES" sz="1400" i="1">
                  <a:solidFill>
                    <a:srgbClr val="000000"/>
                  </a:solidFill>
                  <a:latin typeface="Calibri" charset="0"/>
                </a:rPr>
                <a:t>in silico</a:t>
              </a:r>
            </a:p>
          </p:txBody>
        </p:sp>
      </p:grpSp>
      <p:grpSp>
        <p:nvGrpSpPr>
          <p:cNvPr id="23909" name="Group 4"/>
          <p:cNvGrpSpPr>
            <a:grpSpLocks/>
          </p:cNvGrpSpPr>
          <p:nvPr/>
        </p:nvGrpSpPr>
        <p:grpSpPr bwMode="auto">
          <a:xfrm>
            <a:off x="2133600" y="2757488"/>
            <a:ext cx="2232025" cy="649288"/>
            <a:chOff x="2109" y="935"/>
            <a:chExt cx="1406" cy="409"/>
          </a:xfrm>
        </p:grpSpPr>
        <p:sp>
          <p:nvSpPr>
            <p:cNvPr id="143365" name="AutoShape 5"/>
            <p:cNvSpPr>
              <a:spLocks/>
            </p:cNvSpPr>
            <p:nvPr/>
          </p:nvSpPr>
          <p:spPr bwMode="auto">
            <a:xfrm rot="-16200000">
              <a:off x="2728" y="544"/>
              <a:ext cx="181" cy="1406"/>
            </a:xfrm>
            <a:prstGeom prst="leftBracket">
              <a:avLst>
                <a:gd name="adj" fmla="val 64733"/>
              </a:avLst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366" name="Rectangle 6"/>
            <p:cNvSpPr>
              <a:spLocks noChangeArrowheads="1"/>
            </p:cNvSpPr>
            <p:nvPr/>
          </p:nvSpPr>
          <p:spPr bwMode="auto">
            <a:xfrm>
              <a:off x="2517" y="935"/>
              <a:ext cx="635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pSp>
        <p:nvGrpSpPr>
          <p:cNvPr id="23910" name="Group 405"/>
          <p:cNvGrpSpPr>
            <a:grpSpLocks/>
          </p:cNvGrpSpPr>
          <p:nvPr/>
        </p:nvGrpSpPr>
        <p:grpSpPr bwMode="auto">
          <a:xfrm>
            <a:off x="1322388" y="3406776"/>
            <a:ext cx="1584325" cy="2808288"/>
            <a:chOff x="833" y="2146"/>
            <a:chExt cx="998" cy="1769"/>
          </a:xfrm>
        </p:grpSpPr>
        <p:grpSp>
          <p:nvGrpSpPr>
            <p:cNvPr id="23911" name="Group 44"/>
            <p:cNvGrpSpPr>
              <a:grpSpLocks/>
            </p:cNvGrpSpPr>
            <p:nvPr/>
          </p:nvGrpSpPr>
          <p:grpSpPr bwMode="auto">
            <a:xfrm>
              <a:off x="1105" y="2663"/>
              <a:ext cx="419" cy="365"/>
              <a:chOff x="1599" y="2503"/>
              <a:chExt cx="419" cy="365"/>
            </a:xfrm>
          </p:grpSpPr>
          <p:grpSp>
            <p:nvGrpSpPr>
              <p:cNvPr id="23922" name="Group 45"/>
              <p:cNvGrpSpPr>
                <a:grpSpLocks noChangeAspect="1"/>
              </p:cNvGrpSpPr>
              <p:nvPr/>
            </p:nvGrpSpPr>
            <p:grpSpPr bwMode="auto">
              <a:xfrm>
                <a:off x="1599" y="2503"/>
                <a:ext cx="419" cy="365"/>
                <a:chOff x="2245" y="2024"/>
                <a:chExt cx="363" cy="317"/>
              </a:xfrm>
            </p:grpSpPr>
            <p:grpSp>
              <p:nvGrpSpPr>
                <p:cNvPr id="23925" name="Group 46"/>
                <p:cNvGrpSpPr>
                  <a:grpSpLocks noChangeAspect="1"/>
                </p:cNvGrpSpPr>
                <p:nvPr/>
              </p:nvGrpSpPr>
              <p:grpSpPr bwMode="auto">
                <a:xfrm>
                  <a:off x="2245" y="2024"/>
                  <a:ext cx="363" cy="317"/>
                  <a:chOff x="2245" y="2024"/>
                  <a:chExt cx="363" cy="317"/>
                </a:xfrm>
              </p:grpSpPr>
              <p:sp>
                <p:nvSpPr>
                  <p:cNvPr id="143407" name="Oval 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0" y="2024"/>
                    <a:ext cx="273" cy="272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sp>
                <p:nvSpPr>
                  <p:cNvPr id="143408" name="Rectangle 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5" y="2075"/>
                    <a:ext cx="363" cy="26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 dirty="0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</p:grpSp>
            <p:sp>
              <p:nvSpPr>
                <p:cNvPr id="1434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2290" y="2024"/>
                  <a:ext cx="273" cy="272"/>
                </a:xfrm>
                <a:prstGeom prst="ellips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</p:grpSp>
          <p:sp>
            <p:nvSpPr>
              <p:cNvPr id="143410" name="Line 50"/>
              <p:cNvSpPr>
                <a:spLocks noChangeShapeType="1"/>
              </p:cNvSpPr>
              <p:nvPr/>
            </p:nvSpPr>
            <p:spPr bwMode="auto">
              <a:xfrm rot="18484612" flipV="1">
                <a:off x="1594" y="2569"/>
                <a:ext cx="91" cy="45"/>
              </a:xfrm>
              <a:prstGeom prst="line">
                <a:avLst/>
              </a:prstGeom>
              <a:noFill/>
              <a:ln w="6350">
                <a:solidFill>
                  <a:srgbClr val="FF00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11" name="Line 51"/>
              <p:cNvSpPr>
                <a:spLocks noChangeShapeType="1"/>
              </p:cNvSpPr>
              <p:nvPr/>
            </p:nvSpPr>
            <p:spPr bwMode="auto">
              <a:xfrm rot="3115388" flipH="1" flipV="1">
                <a:off x="1934" y="2570"/>
                <a:ext cx="91" cy="45"/>
              </a:xfrm>
              <a:prstGeom prst="line">
                <a:avLst/>
              </a:prstGeom>
              <a:noFill/>
              <a:ln w="63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sp>
          <p:nvSpPr>
            <p:cNvPr id="143412" name="Rectangle 52"/>
            <p:cNvSpPr>
              <a:spLocks noChangeArrowheads="1"/>
            </p:cNvSpPr>
            <p:nvPr/>
          </p:nvSpPr>
          <p:spPr bwMode="auto">
            <a:xfrm>
              <a:off x="907" y="2186"/>
              <a:ext cx="86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ja-JP" altLang="es-ES" sz="1400" smtClean="0">
                  <a:latin typeface="Arial" panose="020B0604020202020204" pitchFamily="34" charset="0"/>
                </a:rPr>
                <a:t>“</a:t>
              </a:r>
              <a:r>
                <a:rPr lang="es-ES" altLang="ja-JP" sz="1400" smtClean="0"/>
                <a:t>shotgun</a:t>
              </a:r>
              <a:r>
                <a:rPr lang="ja-JP" altLang="es-ES" sz="1400" smtClean="0">
                  <a:latin typeface="Arial" panose="020B0604020202020204" pitchFamily="34" charset="0"/>
                </a:rPr>
                <a:t>”</a:t>
              </a:r>
              <a:endParaRPr lang="es-ES" altLang="ja-JP" sz="1400" smtClean="0"/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ES" altLang="en-US" sz="1400" smtClean="0"/>
                <a:t>(3Kb)</a:t>
              </a:r>
            </a:p>
          </p:txBody>
        </p:sp>
        <p:sp>
          <p:nvSpPr>
            <p:cNvPr id="143413" name="Rectangle 53"/>
            <p:cNvSpPr>
              <a:spLocks noChangeArrowheads="1"/>
            </p:cNvSpPr>
            <p:nvPr/>
          </p:nvSpPr>
          <p:spPr bwMode="auto">
            <a:xfrm>
              <a:off x="906" y="2976"/>
              <a:ext cx="86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 dirty="0" err="1">
                  <a:solidFill>
                    <a:srgbClr val="000000"/>
                  </a:solidFill>
                  <a:latin typeface="Calibri" charset="0"/>
                </a:rPr>
                <a:t>End</a:t>
              </a:r>
              <a:r>
                <a:rPr lang="es-ES" sz="1400" dirty="0">
                  <a:solidFill>
                    <a:srgbClr val="000000"/>
                  </a:solidFill>
                  <a:latin typeface="Calibri" charset="0"/>
                </a:rPr>
                <a:t> </a:t>
              </a:r>
              <a:r>
                <a:rPr lang="es-ES" sz="1400" dirty="0" err="1">
                  <a:solidFill>
                    <a:srgbClr val="000000"/>
                  </a:solidFill>
                  <a:latin typeface="Calibri" charset="0"/>
                </a:rPr>
                <a:t>sequencing</a:t>
              </a:r>
              <a:endParaRPr lang="es-ES" sz="1400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14" name="Rectangle 54"/>
            <p:cNvSpPr>
              <a:spLocks noChangeArrowheads="1"/>
            </p:cNvSpPr>
            <p:nvPr/>
          </p:nvSpPr>
          <p:spPr bwMode="auto">
            <a:xfrm>
              <a:off x="914" y="3572"/>
              <a:ext cx="84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1400">
                  <a:solidFill>
                    <a:srgbClr val="000000"/>
                  </a:solidFill>
                  <a:latin typeface="Calibri" charset="0"/>
                </a:rPr>
                <a:t>DNA assembly</a:t>
              </a:r>
              <a:r>
                <a:rPr lang="es-ES" sz="1400" i="1">
                  <a:solidFill>
                    <a:srgbClr val="000000"/>
                  </a:solidFill>
                  <a:latin typeface="Calibri" charset="0"/>
                </a:rPr>
                <a:t> in silico</a:t>
              </a:r>
            </a:p>
          </p:txBody>
        </p:sp>
        <p:grpSp>
          <p:nvGrpSpPr>
            <p:cNvPr id="23915" name="Group 55"/>
            <p:cNvGrpSpPr>
              <a:grpSpLocks/>
            </p:cNvGrpSpPr>
            <p:nvPr/>
          </p:nvGrpSpPr>
          <p:grpSpPr bwMode="auto">
            <a:xfrm>
              <a:off x="951" y="3485"/>
              <a:ext cx="753" cy="64"/>
              <a:chOff x="1519" y="3203"/>
              <a:chExt cx="753" cy="64"/>
            </a:xfrm>
          </p:grpSpPr>
          <p:sp>
            <p:nvSpPr>
              <p:cNvPr id="143416" name="Line 56"/>
              <p:cNvSpPr>
                <a:spLocks noChangeShapeType="1"/>
              </p:cNvSpPr>
              <p:nvPr/>
            </p:nvSpPr>
            <p:spPr bwMode="auto">
              <a:xfrm>
                <a:off x="1519" y="3203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17" name="Line 57"/>
              <p:cNvSpPr>
                <a:spLocks noChangeShapeType="1"/>
              </p:cNvSpPr>
              <p:nvPr/>
            </p:nvSpPr>
            <p:spPr bwMode="auto">
              <a:xfrm>
                <a:off x="1697" y="3237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CC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18" name="Line 58"/>
              <p:cNvSpPr>
                <a:spLocks noChangeShapeType="1"/>
              </p:cNvSpPr>
              <p:nvPr/>
            </p:nvSpPr>
            <p:spPr bwMode="auto">
              <a:xfrm>
                <a:off x="1954" y="3267"/>
                <a:ext cx="318" cy="0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sp>
          <p:nvSpPr>
            <p:cNvPr id="143419" name="Line 59"/>
            <p:cNvSpPr>
              <a:spLocks noChangeShapeType="1"/>
            </p:cNvSpPr>
            <p:nvPr/>
          </p:nvSpPr>
          <p:spPr bwMode="auto">
            <a:xfrm rot="-16200000">
              <a:off x="1264" y="2528"/>
              <a:ext cx="1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20" name="Line 60"/>
            <p:cNvSpPr>
              <a:spLocks noChangeShapeType="1"/>
            </p:cNvSpPr>
            <p:nvPr/>
          </p:nvSpPr>
          <p:spPr bwMode="auto">
            <a:xfrm rot="-16200000">
              <a:off x="1275" y="3339"/>
              <a:ext cx="1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3421" name="AutoShape 61"/>
            <p:cNvSpPr>
              <a:spLocks noChangeArrowheads="1"/>
            </p:cNvSpPr>
            <p:nvPr/>
          </p:nvSpPr>
          <p:spPr bwMode="auto">
            <a:xfrm>
              <a:off x="833" y="2146"/>
              <a:ext cx="998" cy="176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pSp>
        <p:nvGrpSpPr>
          <p:cNvPr id="23562" name="Group 74"/>
          <p:cNvGrpSpPr>
            <a:grpSpLocks/>
          </p:cNvGrpSpPr>
          <p:nvPr/>
        </p:nvGrpSpPr>
        <p:grpSpPr bwMode="auto">
          <a:xfrm>
            <a:off x="3933825" y="923925"/>
            <a:ext cx="576263" cy="827088"/>
            <a:chOff x="1776" y="2423"/>
            <a:chExt cx="746" cy="1020"/>
          </a:xfrm>
        </p:grpSpPr>
        <p:sp>
          <p:nvSpPr>
            <p:cNvPr id="23585" name="Freeform 75"/>
            <p:cNvSpPr>
              <a:spLocks/>
            </p:cNvSpPr>
            <p:nvPr/>
          </p:nvSpPr>
          <p:spPr bwMode="auto">
            <a:xfrm>
              <a:off x="1898" y="2525"/>
              <a:ext cx="532" cy="798"/>
            </a:xfrm>
            <a:custGeom>
              <a:avLst/>
              <a:gdLst>
                <a:gd name="T0" fmla="*/ 320 w 532"/>
                <a:gd name="T1" fmla="*/ 406 h 798"/>
                <a:gd name="T2" fmla="*/ 332 w 532"/>
                <a:gd name="T3" fmla="*/ 350 h 798"/>
                <a:gd name="T4" fmla="*/ 376 w 532"/>
                <a:gd name="T5" fmla="*/ 278 h 798"/>
                <a:gd name="T6" fmla="*/ 428 w 532"/>
                <a:gd name="T7" fmla="*/ 232 h 798"/>
                <a:gd name="T8" fmla="*/ 514 w 532"/>
                <a:gd name="T9" fmla="*/ 200 h 798"/>
                <a:gd name="T10" fmla="*/ 506 w 532"/>
                <a:gd name="T11" fmla="*/ 196 h 798"/>
                <a:gd name="T12" fmla="*/ 426 w 532"/>
                <a:gd name="T13" fmla="*/ 224 h 798"/>
                <a:gd name="T14" fmla="*/ 370 w 532"/>
                <a:gd name="T15" fmla="*/ 260 h 798"/>
                <a:gd name="T16" fmla="*/ 368 w 532"/>
                <a:gd name="T17" fmla="*/ 188 h 798"/>
                <a:gd name="T18" fmla="*/ 342 w 532"/>
                <a:gd name="T19" fmla="*/ 142 h 798"/>
                <a:gd name="T20" fmla="*/ 364 w 532"/>
                <a:gd name="T21" fmla="*/ 204 h 798"/>
                <a:gd name="T22" fmla="*/ 358 w 532"/>
                <a:gd name="T23" fmla="*/ 272 h 798"/>
                <a:gd name="T24" fmla="*/ 304 w 532"/>
                <a:gd name="T25" fmla="*/ 368 h 798"/>
                <a:gd name="T26" fmla="*/ 282 w 532"/>
                <a:gd name="T27" fmla="*/ 420 h 798"/>
                <a:gd name="T28" fmla="*/ 266 w 532"/>
                <a:gd name="T29" fmla="*/ 432 h 798"/>
                <a:gd name="T30" fmla="*/ 256 w 532"/>
                <a:gd name="T31" fmla="*/ 394 h 798"/>
                <a:gd name="T32" fmla="*/ 222 w 532"/>
                <a:gd name="T33" fmla="*/ 242 h 798"/>
                <a:gd name="T34" fmla="*/ 192 w 532"/>
                <a:gd name="T35" fmla="*/ 0 h 798"/>
                <a:gd name="T36" fmla="*/ 202 w 532"/>
                <a:gd name="T37" fmla="*/ 206 h 798"/>
                <a:gd name="T38" fmla="*/ 214 w 532"/>
                <a:gd name="T39" fmla="*/ 286 h 798"/>
                <a:gd name="T40" fmla="*/ 206 w 532"/>
                <a:gd name="T41" fmla="*/ 312 h 798"/>
                <a:gd name="T42" fmla="*/ 190 w 532"/>
                <a:gd name="T43" fmla="*/ 296 h 798"/>
                <a:gd name="T44" fmla="*/ 148 w 532"/>
                <a:gd name="T45" fmla="*/ 242 h 798"/>
                <a:gd name="T46" fmla="*/ 58 w 532"/>
                <a:gd name="T47" fmla="*/ 168 h 798"/>
                <a:gd name="T48" fmla="*/ 0 w 532"/>
                <a:gd name="T49" fmla="*/ 142 h 798"/>
                <a:gd name="T50" fmla="*/ 116 w 532"/>
                <a:gd name="T51" fmla="*/ 228 h 798"/>
                <a:gd name="T52" fmla="*/ 182 w 532"/>
                <a:gd name="T53" fmla="*/ 316 h 798"/>
                <a:gd name="T54" fmla="*/ 216 w 532"/>
                <a:gd name="T55" fmla="*/ 406 h 798"/>
                <a:gd name="T56" fmla="*/ 220 w 532"/>
                <a:gd name="T57" fmla="*/ 438 h 798"/>
                <a:gd name="T58" fmla="*/ 204 w 532"/>
                <a:gd name="T59" fmla="*/ 428 h 798"/>
                <a:gd name="T60" fmla="*/ 106 w 532"/>
                <a:gd name="T61" fmla="*/ 394 h 798"/>
                <a:gd name="T62" fmla="*/ 14 w 532"/>
                <a:gd name="T63" fmla="*/ 400 h 798"/>
                <a:gd name="T64" fmla="*/ 90 w 532"/>
                <a:gd name="T65" fmla="*/ 398 h 798"/>
                <a:gd name="T66" fmla="*/ 156 w 532"/>
                <a:gd name="T67" fmla="*/ 414 h 798"/>
                <a:gd name="T68" fmla="*/ 216 w 532"/>
                <a:gd name="T69" fmla="*/ 462 h 798"/>
                <a:gd name="T70" fmla="*/ 226 w 532"/>
                <a:gd name="T71" fmla="*/ 508 h 798"/>
                <a:gd name="T72" fmla="*/ 210 w 532"/>
                <a:gd name="T73" fmla="*/ 632 h 798"/>
                <a:gd name="T74" fmla="*/ 186 w 532"/>
                <a:gd name="T75" fmla="*/ 698 h 798"/>
                <a:gd name="T76" fmla="*/ 124 w 532"/>
                <a:gd name="T77" fmla="*/ 782 h 798"/>
                <a:gd name="T78" fmla="*/ 80 w 532"/>
                <a:gd name="T79" fmla="*/ 798 h 798"/>
                <a:gd name="T80" fmla="*/ 422 w 532"/>
                <a:gd name="T81" fmla="*/ 792 h 798"/>
                <a:gd name="T82" fmla="*/ 356 w 532"/>
                <a:gd name="T83" fmla="*/ 722 h 798"/>
                <a:gd name="T84" fmla="*/ 326 w 532"/>
                <a:gd name="T85" fmla="*/ 658 h 798"/>
                <a:gd name="T86" fmla="*/ 304 w 532"/>
                <a:gd name="T87" fmla="*/ 560 h 798"/>
                <a:gd name="T88" fmla="*/ 312 w 532"/>
                <a:gd name="T89" fmla="*/ 480 h 798"/>
                <a:gd name="T90" fmla="*/ 368 w 532"/>
                <a:gd name="T91" fmla="*/ 426 h 798"/>
                <a:gd name="T92" fmla="*/ 408 w 532"/>
                <a:gd name="T93" fmla="*/ 418 h 798"/>
                <a:gd name="T94" fmla="*/ 450 w 532"/>
                <a:gd name="T95" fmla="*/ 452 h 798"/>
                <a:gd name="T96" fmla="*/ 456 w 532"/>
                <a:gd name="T97" fmla="*/ 454 h 798"/>
                <a:gd name="T98" fmla="*/ 428 w 532"/>
                <a:gd name="T99" fmla="*/ 414 h 798"/>
                <a:gd name="T100" fmla="*/ 470 w 532"/>
                <a:gd name="T101" fmla="*/ 386 h 798"/>
                <a:gd name="T102" fmla="*/ 502 w 532"/>
                <a:gd name="T103" fmla="*/ 346 h 798"/>
                <a:gd name="T104" fmla="*/ 488 w 532"/>
                <a:gd name="T105" fmla="*/ 358 h 798"/>
                <a:gd name="T106" fmla="*/ 412 w 532"/>
                <a:gd name="T107" fmla="*/ 402 h 798"/>
                <a:gd name="T108" fmla="*/ 330 w 532"/>
                <a:gd name="T109" fmla="*/ 416 h 7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32" h="798">
                  <a:moveTo>
                    <a:pt x="330" y="416"/>
                  </a:moveTo>
                  <a:lnTo>
                    <a:pt x="330" y="416"/>
                  </a:lnTo>
                  <a:lnTo>
                    <a:pt x="324" y="412"/>
                  </a:lnTo>
                  <a:lnTo>
                    <a:pt x="320" y="406"/>
                  </a:lnTo>
                  <a:lnTo>
                    <a:pt x="318" y="398"/>
                  </a:lnTo>
                  <a:lnTo>
                    <a:pt x="318" y="386"/>
                  </a:lnTo>
                  <a:lnTo>
                    <a:pt x="324" y="372"/>
                  </a:lnTo>
                  <a:lnTo>
                    <a:pt x="332" y="350"/>
                  </a:lnTo>
                  <a:lnTo>
                    <a:pt x="344" y="326"/>
                  </a:lnTo>
                  <a:lnTo>
                    <a:pt x="364" y="294"/>
                  </a:lnTo>
                  <a:lnTo>
                    <a:pt x="376" y="278"/>
                  </a:lnTo>
                  <a:lnTo>
                    <a:pt x="388" y="264"/>
                  </a:lnTo>
                  <a:lnTo>
                    <a:pt x="400" y="252"/>
                  </a:lnTo>
                  <a:lnTo>
                    <a:pt x="414" y="242"/>
                  </a:lnTo>
                  <a:lnTo>
                    <a:pt x="428" y="232"/>
                  </a:lnTo>
                  <a:lnTo>
                    <a:pt x="442" y="224"/>
                  </a:lnTo>
                  <a:lnTo>
                    <a:pt x="470" y="212"/>
                  </a:lnTo>
                  <a:lnTo>
                    <a:pt x="494" y="204"/>
                  </a:lnTo>
                  <a:lnTo>
                    <a:pt x="514" y="200"/>
                  </a:lnTo>
                  <a:lnTo>
                    <a:pt x="532" y="196"/>
                  </a:lnTo>
                  <a:lnTo>
                    <a:pt x="520" y="194"/>
                  </a:lnTo>
                  <a:lnTo>
                    <a:pt x="506" y="196"/>
                  </a:lnTo>
                  <a:lnTo>
                    <a:pt x="492" y="198"/>
                  </a:lnTo>
                  <a:lnTo>
                    <a:pt x="480" y="200"/>
                  </a:lnTo>
                  <a:lnTo>
                    <a:pt x="452" y="210"/>
                  </a:lnTo>
                  <a:lnTo>
                    <a:pt x="426" y="224"/>
                  </a:lnTo>
                  <a:lnTo>
                    <a:pt x="404" y="236"/>
                  </a:lnTo>
                  <a:lnTo>
                    <a:pt x="386" y="248"/>
                  </a:lnTo>
                  <a:lnTo>
                    <a:pt x="370" y="260"/>
                  </a:lnTo>
                  <a:lnTo>
                    <a:pt x="372" y="246"/>
                  </a:lnTo>
                  <a:lnTo>
                    <a:pt x="374" y="232"/>
                  </a:lnTo>
                  <a:lnTo>
                    <a:pt x="372" y="208"/>
                  </a:lnTo>
                  <a:lnTo>
                    <a:pt x="368" y="188"/>
                  </a:lnTo>
                  <a:lnTo>
                    <a:pt x="362" y="172"/>
                  </a:lnTo>
                  <a:lnTo>
                    <a:pt x="356" y="160"/>
                  </a:lnTo>
                  <a:lnTo>
                    <a:pt x="348" y="150"/>
                  </a:lnTo>
                  <a:lnTo>
                    <a:pt x="342" y="142"/>
                  </a:lnTo>
                  <a:lnTo>
                    <a:pt x="352" y="164"/>
                  </a:lnTo>
                  <a:lnTo>
                    <a:pt x="360" y="186"/>
                  </a:lnTo>
                  <a:lnTo>
                    <a:pt x="364" y="204"/>
                  </a:lnTo>
                  <a:lnTo>
                    <a:pt x="366" y="224"/>
                  </a:lnTo>
                  <a:lnTo>
                    <a:pt x="366" y="240"/>
                  </a:lnTo>
                  <a:lnTo>
                    <a:pt x="362" y="256"/>
                  </a:lnTo>
                  <a:lnTo>
                    <a:pt x="358" y="272"/>
                  </a:lnTo>
                  <a:lnTo>
                    <a:pt x="352" y="288"/>
                  </a:lnTo>
                  <a:lnTo>
                    <a:pt x="336" y="316"/>
                  </a:lnTo>
                  <a:lnTo>
                    <a:pt x="320" y="342"/>
                  </a:lnTo>
                  <a:lnTo>
                    <a:pt x="304" y="368"/>
                  </a:lnTo>
                  <a:lnTo>
                    <a:pt x="298" y="382"/>
                  </a:lnTo>
                  <a:lnTo>
                    <a:pt x="292" y="396"/>
                  </a:lnTo>
                  <a:lnTo>
                    <a:pt x="282" y="420"/>
                  </a:lnTo>
                  <a:lnTo>
                    <a:pt x="278" y="428"/>
                  </a:lnTo>
                  <a:lnTo>
                    <a:pt x="272" y="432"/>
                  </a:lnTo>
                  <a:lnTo>
                    <a:pt x="270" y="434"/>
                  </a:lnTo>
                  <a:lnTo>
                    <a:pt x="266" y="432"/>
                  </a:lnTo>
                  <a:lnTo>
                    <a:pt x="264" y="428"/>
                  </a:lnTo>
                  <a:lnTo>
                    <a:pt x="262" y="420"/>
                  </a:lnTo>
                  <a:lnTo>
                    <a:pt x="256" y="394"/>
                  </a:lnTo>
                  <a:lnTo>
                    <a:pt x="248" y="356"/>
                  </a:lnTo>
                  <a:lnTo>
                    <a:pt x="226" y="268"/>
                  </a:lnTo>
                  <a:lnTo>
                    <a:pt x="222" y="242"/>
                  </a:lnTo>
                  <a:lnTo>
                    <a:pt x="216" y="206"/>
                  </a:lnTo>
                  <a:lnTo>
                    <a:pt x="204" y="116"/>
                  </a:lnTo>
                  <a:lnTo>
                    <a:pt x="192" y="0"/>
                  </a:lnTo>
                  <a:lnTo>
                    <a:pt x="190" y="20"/>
                  </a:lnTo>
                  <a:lnTo>
                    <a:pt x="190" y="50"/>
                  </a:lnTo>
                  <a:lnTo>
                    <a:pt x="194" y="126"/>
                  </a:lnTo>
                  <a:lnTo>
                    <a:pt x="202" y="206"/>
                  </a:lnTo>
                  <a:lnTo>
                    <a:pt x="206" y="240"/>
                  </a:lnTo>
                  <a:lnTo>
                    <a:pt x="212" y="268"/>
                  </a:lnTo>
                  <a:lnTo>
                    <a:pt x="214" y="286"/>
                  </a:lnTo>
                  <a:lnTo>
                    <a:pt x="214" y="300"/>
                  </a:lnTo>
                  <a:lnTo>
                    <a:pt x="212" y="308"/>
                  </a:lnTo>
                  <a:lnTo>
                    <a:pt x="210" y="310"/>
                  </a:lnTo>
                  <a:lnTo>
                    <a:pt x="206" y="312"/>
                  </a:lnTo>
                  <a:lnTo>
                    <a:pt x="202" y="310"/>
                  </a:lnTo>
                  <a:lnTo>
                    <a:pt x="198" y="306"/>
                  </a:lnTo>
                  <a:lnTo>
                    <a:pt x="190" y="296"/>
                  </a:lnTo>
                  <a:lnTo>
                    <a:pt x="180" y="282"/>
                  </a:lnTo>
                  <a:lnTo>
                    <a:pt x="164" y="262"/>
                  </a:lnTo>
                  <a:lnTo>
                    <a:pt x="148" y="242"/>
                  </a:lnTo>
                  <a:lnTo>
                    <a:pt x="132" y="226"/>
                  </a:lnTo>
                  <a:lnTo>
                    <a:pt x="116" y="210"/>
                  </a:lnTo>
                  <a:lnTo>
                    <a:pt x="84" y="186"/>
                  </a:lnTo>
                  <a:lnTo>
                    <a:pt x="58" y="168"/>
                  </a:lnTo>
                  <a:lnTo>
                    <a:pt x="34" y="156"/>
                  </a:lnTo>
                  <a:lnTo>
                    <a:pt x="16" y="148"/>
                  </a:lnTo>
                  <a:lnTo>
                    <a:pt x="0" y="142"/>
                  </a:lnTo>
                  <a:lnTo>
                    <a:pt x="34" y="162"/>
                  </a:lnTo>
                  <a:lnTo>
                    <a:pt x="66" y="182"/>
                  </a:lnTo>
                  <a:lnTo>
                    <a:pt x="92" y="204"/>
                  </a:lnTo>
                  <a:lnTo>
                    <a:pt x="116" y="228"/>
                  </a:lnTo>
                  <a:lnTo>
                    <a:pt x="136" y="250"/>
                  </a:lnTo>
                  <a:lnTo>
                    <a:pt x="154" y="272"/>
                  </a:lnTo>
                  <a:lnTo>
                    <a:pt x="170" y="294"/>
                  </a:lnTo>
                  <a:lnTo>
                    <a:pt x="182" y="316"/>
                  </a:lnTo>
                  <a:lnTo>
                    <a:pt x="192" y="336"/>
                  </a:lnTo>
                  <a:lnTo>
                    <a:pt x="200" y="354"/>
                  </a:lnTo>
                  <a:lnTo>
                    <a:pt x="212" y="386"/>
                  </a:lnTo>
                  <a:lnTo>
                    <a:pt x="216" y="406"/>
                  </a:lnTo>
                  <a:lnTo>
                    <a:pt x="218" y="414"/>
                  </a:lnTo>
                  <a:lnTo>
                    <a:pt x="220" y="432"/>
                  </a:lnTo>
                  <a:lnTo>
                    <a:pt x="220" y="438"/>
                  </a:lnTo>
                  <a:lnTo>
                    <a:pt x="218" y="440"/>
                  </a:lnTo>
                  <a:lnTo>
                    <a:pt x="218" y="438"/>
                  </a:lnTo>
                  <a:lnTo>
                    <a:pt x="204" y="428"/>
                  </a:lnTo>
                  <a:lnTo>
                    <a:pt x="186" y="418"/>
                  </a:lnTo>
                  <a:lnTo>
                    <a:pt x="162" y="408"/>
                  </a:lnTo>
                  <a:lnTo>
                    <a:pt x="136" y="400"/>
                  </a:lnTo>
                  <a:lnTo>
                    <a:pt x="106" y="394"/>
                  </a:lnTo>
                  <a:lnTo>
                    <a:pt x="76" y="392"/>
                  </a:lnTo>
                  <a:lnTo>
                    <a:pt x="44" y="394"/>
                  </a:lnTo>
                  <a:lnTo>
                    <a:pt x="30" y="396"/>
                  </a:lnTo>
                  <a:lnTo>
                    <a:pt x="14" y="400"/>
                  </a:lnTo>
                  <a:lnTo>
                    <a:pt x="36" y="398"/>
                  </a:lnTo>
                  <a:lnTo>
                    <a:pt x="60" y="396"/>
                  </a:lnTo>
                  <a:lnTo>
                    <a:pt x="90" y="398"/>
                  </a:lnTo>
                  <a:lnTo>
                    <a:pt x="106" y="400"/>
                  </a:lnTo>
                  <a:lnTo>
                    <a:pt x="122" y="402"/>
                  </a:lnTo>
                  <a:lnTo>
                    <a:pt x="140" y="408"/>
                  </a:lnTo>
                  <a:lnTo>
                    <a:pt x="156" y="414"/>
                  </a:lnTo>
                  <a:lnTo>
                    <a:pt x="172" y="422"/>
                  </a:lnTo>
                  <a:lnTo>
                    <a:pt x="188" y="434"/>
                  </a:lnTo>
                  <a:lnTo>
                    <a:pt x="202" y="446"/>
                  </a:lnTo>
                  <a:lnTo>
                    <a:pt x="216" y="462"/>
                  </a:lnTo>
                  <a:lnTo>
                    <a:pt x="220" y="472"/>
                  </a:lnTo>
                  <a:lnTo>
                    <a:pt x="222" y="482"/>
                  </a:lnTo>
                  <a:lnTo>
                    <a:pt x="226" y="508"/>
                  </a:lnTo>
                  <a:lnTo>
                    <a:pt x="226" y="538"/>
                  </a:lnTo>
                  <a:lnTo>
                    <a:pt x="222" y="570"/>
                  </a:lnTo>
                  <a:lnTo>
                    <a:pt x="216" y="602"/>
                  </a:lnTo>
                  <a:lnTo>
                    <a:pt x="210" y="632"/>
                  </a:lnTo>
                  <a:lnTo>
                    <a:pt x="202" y="658"/>
                  </a:lnTo>
                  <a:lnTo>
                    <a:pt x="196" y="676"/>
                  </a:lnTo>
                  <a:lnTo>
                    <a:pt x="186" y="698"/>
                  </a:lnTo>
                  <a:lnTo>
                    <a:pt x="176" y="716"/>
                  </a:lnTo>
                  <a:lnTo>
                    <a:pt x="158" y="746"/>
                  </a:lnTo>
                  <a:lnTo>
                    <a:pt x="140" y="766"/>
                  </a:lnTo>
                  <a:lnTo>
                    <a:pt x="124" y="782"/>
                  </a:lnTo>
                  <a:lnTo>
                    <a:pt x="108" y="790"/>
                  </a:lnTo>
                  <a:lnTo>
                    <a:pt x="96" y="796"/>
                  </a:lnTo>
                  <a:lnTo>
                    <a:pt x="86" y="798"/>
                  </a:lnTo>
                  <a:lnTo>
                    <a:pt x="80" y="798"/>
                  </a:lnTo>
                  <a:lnTo>
                    <a:pt x="398" y="784"/>
                  </a:lnTo>
                  <a:lnTo>
                    <a:pt x="422" y="792"/>
                  </a:lnTo>
                  <a:lnTo>
                    <a:pt x="402" y="774"/>
                  </a:lnTo>
                  <a:lnTo>
                    <a:pt x="380" y="750"/>
                  </a:lnTo>
                  <a:lnTo>
                    <a:pt x="368" y="736"/>
                  </a:lnTo>
                  <a:lnTo>
                    <a:pt x="356" y="722"/>
                  </a:lnTo>
                  <a:lnTo>
                    <a:pt x="348" y="706"/>
                  </a:lnTo>
                  <a:lnTo>
                    <a:pt x="340" y="690"/>
                  </a:lnTo>
                  <a:lnTo>
                    <a:pt x="326" y="658"/>
                  </a:lnTo>
                  <a:lnTo>
                    <a:pt x="314" y="622"/>
                  </a:lnTo>
                  <a:lnTo>
                    <a:pt x="310" y="602"/>
                  </a:lnTo>
                  <a:lnTo>
                    <a:pt x="306" y="582"/>
                  </a:lnTo>
                  <a:lnTo>
                    <a:pt x="304" y="560"/>
                  </a:lnTo>
                  <a:lnTo>
                    <a:pt x="302" y="540"/>
                  </a:lnTo>
                  <a:lnTo>
                    <a:pt x="304" y="518"/>
                  </a:lnTo>
                  <a:lnTo>
                    <a:pt x="306" y="500"/>
                  </a:lnTo>
                  <a:lnTo>
                    <a:pt x="312" y="480"/>
                  </a:lnTo>
                  <a:lnTo>
                    <a:pt x="322" y="464"/>
                  </a:lnTo>
                  <a:lnTo>
                    <a:pt x="334" y="450"/>
                  </a:lnTo>
                  <a:lnTo>
                    <a:pt x="350" y="436"/>
                  </a:lnTo>
                  <a:lnTo>
                    <a:pt x="368" y="426"/>
                  </a:lnTo>
                  <a:lnTo>
                    <a:pt x="392" y="418"/>
                  </a:lnTo>
                  <a:lnTo>
                    <a:pt x="400" y="418"/>
                  </a:lnTo>
                  <a:lnTo>
                    <a:pt x="408" y="418"/>
                  </a:lnTo>
                  <a:lnTo>
                    <a:pt x="420" y="424"/>
                  </a:lnTo>
                  <a:lnTo>
                    <a:pt x="432" y="432"/>
                  </a:lnTo>
                  <a:lnTo>
                    <a:pt x="442" y="442"/>
                  </a:lnTo>
                  <a:lnTo>
                    <a:pt x="450" y="452"/>
                  </a:lnTo>
                  <a:lnTo>
                    <a:pt x="456" y="460"/>
                  </a:lnTo>
                  <a:lnTo>
                    <a:pt x="462" y="470"/>
                  </a:lnTo>
                  <a:lnTo>
                    <a:pt x="456" y="454"/>
                  </a:lnTo>
                  <a:lnTo>
                    <a:pt x="450" y="442"/>
                  </a:lnTo>
                  <a:lnTo>
                    <a:pt x="444" y="432"/>
                  </a:lnTo>
                  <a:lnTo>
                    <a:pt x="438" y="424"/>
                  </a:lnTo>
                  <a:lnTo>
                    <a:pt x="428" y="414"/>
                  </a:lnTo>
                  <a:lnTo>
                    <a:pt x="424" y="412"/>
                  </a:lnTo>
                  <a:lnTo>
                    <a:pt x="450" y="400"/>
                  </a:lnTo>
                  <a:lnTo>
                    <a:pt x="470" y="386"/>
                  </a:lnTo>
                  <a:lnTo>
                    <a:pt x="484" y="374"/>
                  </a:lnTo>
                  <a:lnTo>
                    <a:pt x="492" y="364"/>
                  </a:lnTo>
                  <a:lnTo>
                    <a:pt x="498" y="354"/>
                  </a:lnTo>
                  <a:lnTo>
                    <a:pt x="502" y="346"/>
                  </a:lnTo>
                  <a:lnTo>
                    <a:pt x="502" y="338"/>
                  </a:lnTo>
                  <a:lnTo>
                    <a:pt x="496" y="350"/>
                  </a:lnTo>
                  <a:lnTo>
                    <a:pt x="488" y="358"/>
                  </a:lnTo>
                  <a:lnTo>
                    <a:pt x="478" y="368"/>
                  </a:lnTo>
                  <a:lnTo>
                    <a:pt x="466" y="376"/>
                  </a:lnTo>
                  <a:lnTo>
                    <a:pt x="440" y="390"/>
                  </a:lnTo>
                  <a:lnTo>
                    <a:pt x="412" y="402"/>
                  </a:lnTo>
                  <a:lnTo>
                    <a:pt x="386" y="410"/>
                  </a:lnTo>
                  <a:lnTo>
                    <a:pt x="360" y="414"/>
                  </a:lnTo>
                  <a:lnTo>
                    <a:pt x="342" y="416"/>
                  </a:lnTo>
                  <a:lnTo>
                    <a:pt x="330" y="416"/>
                  </a:lnTo>
                  <a:close/>
                </a:path>
              </a:pathLst>
            </a:custGeom>
            <a:solidFill>
              <a:srgbClr val="C38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6" name="Freeform 76"/>
            <p:cNvSpPr>
              <a:spLocks/>
            </p:cNvSpPr>
            <p:nvPr/>
          </p:nvSpPr>
          <p:spPr bwMode="auto">
            <a:xfrm>
              <a:off x="1822" y="3261"/>
              <a:ext cx="670" cy="143"/>
            </a:xfrm>
            <a:custGeom>
              <a:avLst/>
              <a:gdLst>
                <a:gd name="T0" fmla="*/ 0 w 884"/>
                <a:gd name="T1" fmla="*/ 44 h 174"/>
                <a:gd name="T2" fmla="*/ 0 w 884"/>
                <a:gd name="T3" fmla="*/ 44 h 174"/>
                <a:gd name="T4" fmla="*/ 2 w 884"/>
                <a:gd name="T5" fmla="*/ 42 h 174"/>
                <a:gd name="T6" fmla="*/ 4 w 884"/>
                <a:gd name="T7" fmla="*/ 37 h 174"/>
                <a:gd name="T8" fmla="*/ 9 w 884"/>
                <a:gd name="T9" fmla="*/ 30 h 174"/>
                <a:gd name="T10" fmla="*/ 12 w 884"/>
                <a:gd name="T11" fmla="*/ 26 h 174"/>
                <a:gd name="T12" fmla="*/ 16 w 884"/>
                <a:gd name="T13" fmla="*/ 23 h 174"/>
                <a:gd name="T14" fmla="*/ 20 w 884"/>
                <a:gd name="T15" fmla="*/ 19 h 174"/>
                <a:gd name="T16" fmla="*/ 25 w 884"/>
                <a:gd name="T17" fmla="*/ 15 h 174"/>
                <a:gd name="T18" fmla="*/ 30 w 884"/>
                <a:gd name="T19" fmla="*/ 12 h 174"/>
                <a:gd name="T20" fmla="*/ 36 w 884"/>
                <a:gd name="T21" fmla="*/ 8 h 174"/>
                <a:gd name="T22" fmla="*/ 42 w 884"/>
                <a:gd name="T23" fmla="*/ 5 h 174"/>
                <a:gd name="T24" fmla="*/ 49 w 884"/>
                <a:gd name="T25" fmla="*/ 2 h 174"/>
                <a:gd name="T26" fmla="*/ 55 w 884"/>
                <a:gd name="T27" fmla="*/ 2 h 174"/>
                <a:gd name="T28" fmla="*/ 62 w 884"/>
                <a:gd name="T29" fmla="*/ 0 h 174"/>
                <a:gd name="T30" fmla="*/ 62 w 884"/>
                <a:gd name="T31" fmla="*/ 0 h 174"/>
                <a:gd name="T32" fmla="*/ 70 w 884"/>
                <a:gd name="T33" fmla="*/ 0 h 174"/>
                <a:gd name="T34" fmla="*/ 77 w 884"/>
                <a:gd name="T35" fmla="*/ 2 h 174"/>
                <a:gd name="T36" fmla="*/ 84 w 884"/>
                <a:gd name="T37" fmla="*/ 2 h 174"/>
                <a:gd name="T38" fmla="*/ 91 w 884"/>
                <a:gd name="T39" fmla="*/ 6 h 174"/>
                <a:gd name="T40" fmla="*/ 96 w 884"/>
                <a:gd name="T41" fmla="*/ 9 h 174"/>
                <a:gd name="T42" fmla="*/ 102 w 884"/>
                <a:gd name="T43" fmla="*/ 12 h 174"/>
                <a:gd name="T44" fmla="*/ 107 w 884"/>
                <a:gd name="T45" fmla="*/ 17 h 174"/>
                <a:gd name="T46" fmla="*/ 111 w 884"/>
                <a:gd name="T47" fmla="*/ 21 h 174"/>
                <a:gd name="T48" fmla="*/ 115 w 884"/>
                <a:gd name="T49" fmla="*/ 25 h 174"/>
                <a:gd name="T50" fmla="*/ 117 w 884"/>
                <a:gd name="T51" fmla="*/ 30 h 174"/>
                <a:gd name="T52" fmla="*/ 121 w 884"/>
                <a:gd name="T53" fmla="*/ 32 h 174"/>
                <a:gd name="T54" fmla="*/ 123 w 884"/>
                <a:gd name="T55" fmla="*/ 36 h 174"/>
                <a:gd name="T56" fmla="*/ 127 w 884"/>
                <a:gd name="T57" fmla="*/ 42 h 174"/>
                <a:gd name="T58" fmla="*/ 127 w 884"/>
                <a:gd name="T59" fmla="*/ 44 h 174"/>
                <a:gd name="T60" fmla="*/ 0 w 884"/>
                <a:gd name="T61" fmla="*/ 44 h 17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884" h="174">
                  <a:moveTo>
                    <a:pt x="0" y="174"/>
                  </a:moveTo>
                  <a:lnTo>
                    <a:pt x="0" y="174"/>
                  </a:lnTo>
                  <a:lnTo>
                    <a:pt x="8" y="166"/>
                  </a:lnTo>
                  <a:lnTo>
                    <a:pt x="28" y="148"/>
                  </a:lnTo>
                  <a:lnTo>
                    <a:pt x="64" y="122"/>
                  </a:lnTo>
                  <a:lnTo>
                    <a:pt x="86" y="106"/>
                  </a:lnTo>
                  <a:lnTo>
                    <a:pt x="112" y="90"/>
                  </a:lnTo>
                  <a:lnTo>
                    <a:pt x="142" y="74"/>
                  </a:lnTo>
                  <a:lnTo>
                    <a:pt x="174" y="60"/>
                  </a:lnTo>
                  <a:lnTo>
                    <a:pt x="210" y="44"/>
                  </a:lnTo>
                  <a:lnTo>
                    <a:pt x="248" y="32"/>
                  </a:lnTo>
                  <a:lnTo>
                    <a:pt x="290" y="20"/>
                  </a:lnTo>
                  <a:lnTo>
                    <a:pt x="334" y="10"/>
                  </a:lnTo>
                  <a:lnTo>
                    <a:pt x="382" y="4"/>
                  </a:lnTo>
                  <a:lnTo>
                    <a:pt x="434" y="0"/>
                  </a:lnTo>
                  <a:lnTo>
                    <a:pt x="488" y="0"/>
                  </a:lnTo>
                  <a:lnTo>
                    <a:pt x="540" y="4"/>
                  </a:lnTo>
                  <a:lnTo>
                    <a:pt x="588" y="10"/>
                  </a:lnTo>
                  <a:lnTo>
                    <a:pt x="632" y="22"/>
                  </a:lnTo>
                  <a:lnTo>
                    <a:pt x="672" y="34"/>
                  </a:lnTo>
                  <a:lnTo>
                    <a:pt x="708" y="48"/>
                  </a:lnTo>
                  <a:lnTo>
                    <a:pt x="742" y="64"/>
                  </a:lnTo>
                  <a:lnTo>
                    <a:pt x="772" y="82"/>
                  </a:lnTo>
                  <a:lnTo>
                    <a:pt x="798" y="98"/>
                  </a:lnTo>
                  <a:lnTo>
                    <a:pt x="822" y="116"/>
                  </a:lnTo>
                  <a:lnTo>
                    <a:pt x="840" y="130"/>
                  </a:lnTo>
                  <a:lnTo>
                    <a:pt x="856" y="144"/>
                  </a:lnTo>
                  <a:lnTo>
                    <a:pt x="878" y="166"/>
                  </a:lnTo>
                  <a:lnTo>
                    <a:pt x="884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7" name="Freeform 77"/>
            <p:cNvSpPr>
              <a:spLocks/>
            </p:cNvSpPr>
            <p:nvPr/>
          </p:nvSpPr>
          <p:spPr bwMode="auto">
            <a:xfrm>
              <a:off x="1996" y="2539"/>
              <a:ext cx="48" cy="46"/>
            </a:xfrm>
            <a:custGeom>
              <a:avLst/>
              <a:gdLst>
                <a:gd name="T0" fmla="*/ 0 w 48"/>
                <a:gd name="T1" fmla="*/ 0 h 46"/>
                <a:gd name="T2" fmla="*/ 0 w 48"/>
                <a:gd name="T3" fmla="*/ 0 h 46"/>
                <a:gd name="T4" fmla="*/ 0 w 48"/>
                <a:gd name="T5" fmla="*/ 8 h 46"/>
                <a:gd name="T6" fmla="*/ 2 w 48"/>
                <a:gd name="T7" fmla="*/ 14 h 46"/>
                <a:gd name="T8" fmla="*/ 6 w 48"/>
                <a:gd name="T9" fmla="*/ 22 h 46"/>
                <a:gd name="T10" fmla="*/ 12 w 48"/>
                <a:gd name="T11" fmla="*/ 30 h 46"/>
                <a:gd name="T12" fmla="*/ 20 w 48"/>
                <a:gd name="T13" fmla="*/ 38 h 46"/>
                <a:gd name="T14" fmla="*/ 32 w 48"/>
                <a:gd name="T15" fmla="*/ 44 h 46"/>
                <a:gd name="T16" fmla="*/ 48 w 48"/>
                <a:gd name="T17" fmla="*/ 46 h 46"/>
                <a:gd name="T18" fmla="*/ 48 w 48"/>
                <a:gd name="T19" fmla="*/ 46 h 46"/>
                <a:gd name="T20" fmla="*/ 48 w 48"/>
                <a:gd name="T21" fmla="*/ 40 h 46"/>
                <a:gd name="T22" fmla="*/ 46 w 48"/>
                <a:gd name="T23" fmla="*/ 32 h 46"/>
                <a:gd name="T24" fmla="*/ 42 w 48"/>
                <a:gd name="T25" fmla="*/ 26 h 46"/>
                <a:gd name="T26" fmla="*/ 36 w 48"/>
                <a:gd name="T27" fmla="*/ 18 h 46"/>
                <a:gd name="T28" fmla="*/ 28 w 48"/>
                <a:gd name="T29" fmla="*/ 10 h 46"/>
                <a:gd name="T30" fmla="*/ 16 w 48"/>
                <a:gd name="T31" fmla="*/ 4 h 46"/>
                <a:gd name="T32" fmla="*/ 0 w 48"/>
                <a:gd name="T33" fmla="*/ 0 h 46"/>
                <a:gd name="T34" fmla="*/ 0 w 48"/>
                <a:gd name="T35" fmla="*/ 0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8" h="46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30"/>
                  </a:lnTo>
                  <a:lnTo>
                    <a:pt x="20" y="38"/>
                  </a:lnTo>
                  <a:lnTo>
                    <a:pt x="32" y="44"/>
                  </a:lnTo>
                  <a:lnTo>
                    <a:pt x="48" y="46"/>
                  </a:lnTo>
                  <a:lnTo>
                    <a:pt x="48" y="40"/>
                  </a:lnTo>
                  <a:lnTo>
                    <a:pt x="46" y="32"/>
                  </a:lnTo>
                  <a:lnTo>
                    <a:pt x="42" y="26"/>
                  </a:lnTo>
                  <a:lnTo>
                    <a:pt x="36" y="18"/>
                  </a:lnTo>
                  <a:lnTo>
                    <a:pt x="28" y="10"/>
                  </a:lnTo>
                  <a:lnTo>
                    <a:pt x="1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8" name="Freeform 78"/>
            <p:cNvSpPr>
              <a:spLocks/>
            </p:cNvSpPr>
            <p:nvPr/>
          </p:nvSpPr>
          <p:spPr bwMode="auto">
            <a:xfrm>
              <a:off x="2048" y="2551"/>
              <a:ext cx="20" cy="52"/>
            </a:xfrm>
            <a:custGeom>
              <a:avLst/>
              <a:gdLst>
                <a:gd name="T0" fmla="*/ 16 w 20"/>
                <a:gd name="T1" fmla="*/ 52 h 52"/>
                <a:gd name="T2" fmla="*/ 16 w 20"/>
                <a:gd name="T3" fmla="*/ 52 h 52"/>
                <a:gd name="T4" fmla="*/ 12 w 20"/>
                <a:gd name="T5" fmla="*/ 48 h 52"/>
                <a:gd name="T6" fmla="*/ 4 w 20"/>
                <a:gd name="T7" fmla="*/ 36 h 52"/>
                <a:gd name="T8" fmla="*/ 2 w 20"/>
                <a:gd name="T9" fmla="*/ 28 h 52"/>
                <a:gd name="T10" fmla="*/ 0 w 20"/>
                <a:gd name="T11" fmla="*/ 20 h 52"/>
                <a:gd name="T12" fmla="*/ 2 w 20"/>
                <a:gd name="T13" fmla="*/ 10 h 52"/>
                <a:gd name="T14" fmla="*/ 6 w 20"/>
                <a:gd name="T15" fmla="*/ 0 h 52"/>
                <a:gd name="T16" fmla="*/ 6 w 20"/>
                <a:gd name="T17" fmla="*/ 0 h 52"/>
                <a:gd name="T18" fmla="*/ 10 w 20"/>
                <a:gd name="T19" fmla="*/ 2 h 52"/>
                <a:gd name="T20" fmla="*/ 16 w 20"/>
                <a:gd name="T21" fmla="*/ 12 h 52"/>
                <a:gd name="T22" fmla="*/ 18 w 20"/>
                <a:gd name="T23" fmla="*/ 20 h 52"/>
                <a:gd name="T24" fmla="*/ 20 w 20"/>
                <a:gd name="T25" fmla="*/ 28 h 52"/>
                <a:gd name="T26" fmla="*/ 20 w 20"/>
                <a:gd name="T27" fmla="*/ 40 h 52"/>
                <a:gd name="T28" fmla="*/ 16 w 20"/>
                <a:gd name="T29" fmla="*/ 52 h 52"/>
                <a:gd name="T30" fmla="*/ 16 w 20"/>
                <a:gd name="T31" fmla="*/ 52 h 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" h="52">
                  <a:moveTo>
                    <a:pt x="16" y="52"/>
                  </a:moveTo>
                  <a:lnTo>
                    <a:pt x="16" y="52"/>
                  </a:lnTo>
                  <a:lnTo>
                    <a:pt x="12" y="48"/>
                  </a:lnTo>
                  <a:lnTo>
                    <a:pt x="4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6" y="12"/>
                  </a:lnTo>
                  <a:lnTo>
                    <a:pt x="18" y="20"/>
                  </a:lnTo>
                  <a:lnTo>
                    <a:pt x="20" y="28"/>
                  </a:lnTo>
                  <a:lnTo>
                    <a:pt x="20" y="40"/>
                  </a:lnTo>
                  <a:lnTo>
                    <a:pt x="16" y="5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9" name="Freeform 79"/>
            <p:cNvSpPr>
              <a:spLocks/>
            </p:cNvSpPr>
            <p:nvPr/>
          </p:nvSpPr>
          <p:spPr bwMode="auto">
            <a:xfrm>
              <a:off x="2022" y="2595"/>
              <a:ext cx="52" cy="26"/>
            </a:xfrm>
            <a:custGeom>
              <a:avLst/>
              <a:gdLst>
                <a:gd name="T0" fmla="*/ 52 w 52"/>
                <a:gd name="T1" fmla="*/ 26 h 26"/>
                <a:gd name="T2" fmla="*/ 52 w 52"/>
                <a:gd name="T3" fmla="*/ 26 h 26"/>
                <a:gd name="T4" fmla="*/ 50 w 52"/>
                <a:gd name="T5" fmla="*/ 20 h 26"/>
                <a:gd name="T6" fmla="*/ 46 w 52"/>
                <a:gd name="T7" fmla="*/ 14 h 26"/>
                <a:gd name="T8" fmla="*/ 40 w 52"/>
                <a:gd name="T9" fmla="*/ 8 h 26"/>
                <a:gd name="T10" fmla="*/ 32 w 52"/>
                <a:gd name="T11" fmla="*/ 4 h 26"/>
                <a:gd name="T12" fmla="*/ 24 w 52"/>
                <a:gd name="T13" fmla="*/ 0 h 26"/>
                <a:gd name="T14" fmla="*/ 12 w 52"/>
                <a:gd name="T15" fmla="*/ 2 h 26"/>
                <a:gd name="T16" fmla="*/ 0 w 52"/>
                <a:gd name="T17" fmla="*/ 6 h 26"/>
                <a:gd name="T18" fmla="*/ 0 w 52"/>
                <a:gd name="T19" fmla="*/ 6 h 26"/>
                <a:gd name="T20" fmla="*/ 4 w 52"/>
                <a:gd name="T21" fmla="*/ 10 h 26"/>
                <a:gd name="T22" fmla="*/ 14 w 52"/>
                <a:gd name="T23" fmla="*/ 18 h 26"/>
                <a:gd name="T24" fmla="*/ 22 w 52"/>
                <a:gd name="T25" fmla="*/ 22 h 26"/>
                <a:gd name="T26" fmla="*/ 30 w 52"/>
                <a:gd name="T27" fmla="*/ 24 h 26"/>
                <a:gd name="T28" fmla="*/ 42 w 52"/>
                <a:gd name="T29" fmla="*/ 26 h 26"/>
                <a:gd name="T30" fmla="*/ 52 w 52"/>
                <a:gd name="T31" fmla="*/ 26 h 26"/>
                <a:gd name="T32" fmla="*/ 52 w 52"/>
                <a:gd name="T33" fmla="*/ 26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26">
                  <a:moveTo>
                    <a:pt x="52" y="26"/>
                  </a:moveTo>
                  <a:lnTo>
                    <a:pt x="52" y="26"/>
                  </a:lnTo>
                  <a:lnTo>
                    <a:pt x="50" y="20"/>
                  </a:lnTo>
                  <a:lnTo>
                    <a:pt x="46" y="14"/>
                  </a:lnTo>
                  <a:lnTo>
                    <a:pt x="40" y="8"/>
                  </a:lnTo>
                  <a:lnTo>
                    <a:pt x="32" y="4"/>
                  </a:lnTo>
                  <a:lnTo>
                    <a:pt x="24" y="0"/>
                  </a:lnTo>
                  <a:lnTo>
                    <a:pt x="12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14" y="18"/>
                  </a:lnTo>
                  <a:lnTo>
                    <a:pt x="22" y="22"/>
                  </a:lnTo>
                  <a:lnTo>
                    <a:pt x="30" y="24"/>
                  </a:lnTo>
                  <a:lnTo>
                    <a:pt x="4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0" name="Freeform 80"/>
            <p:cNvSpPr>
              <a:spLocks/>
            </p:cNvSpPr>
            <p:nvPr/>
          </p:nvSpPr>
          <p:spPr bwMode="auto">
            <a:xfrm>
              <a:off x="1924" y="2587"/>
              <a:ext cx="46" cy="62"/>
            </a:xfrm>
            <a:custGeom>
              <a:avLst/>
              <a:gdLst>
                <a:gd name="T0" fmla="*/ 0 w 46"/>
                <a:gd name="T1" fmla="*/ 0 h 62"/>
                <a:gd name="T2" fmla="*/ 0 w 46"/>
                <a:gd name="T3" fmla="*/ 0 h 62"/>
                <a:gd name="T4" fmla="*/ 0 w 46"/>
                <a:gd name="T5" fmla="*/ 8 h 62"/>
                <a:gd name="T6" fmla="*/ 0 w 46"/>
                <a:gd name="T7" fmla="*/ 18 h 62"/>
                <a:gd name="T8" fmla="*/ 2 w 46"/>
                <a:gd name="T9" fmla="*/ 28 h 62"/>
                <a:gd name="T10" fmla="*/ 6 w 46"/>
                <a:gd name="T11" fmla="*/ 38 h 62"/>
                <a:gd name="T12" fmla="*/ 16 w 46"/>
                <a:gd name="T13" fmla="*/ 48 h 62"/>
                <a:gd name="T14" fmla="*/ 28 w 46"/>
                <a:gd name="T15" fmla="*/ 56 h 62"/>
                <a:gd name="T16" fmla="*/ 36 w 46"/>
                <a:gd name="T17" fmla="*/ 58 h 62"/>
                <a:gd name="T18" fmla="*/ 46 w 46"/>
                <a:gd name="T19" fmla="*/ 62 h 62"/>
                <a:gd name="T20" fmla="*/ 46 w 46"/>
                <a:gd name="T21" fmla="*/ 62 h 62"/>
                <a:gd name="T22" fmla="*/ 46 w 46"/>
                <a:gd name="T23" fmla="*/ 54 h 62"/>
                <a:gd name="T24" fmla="*/ 46 w 46"/>
                <a:gd name="T25" fmla="*/ 46 h 62"/>
                <a:gd name="T26" fmla="*/ 44 w 46"/>
                <a:gd name="T27" fmla="*/ 36 h 62"/>
                <a:gd name="T28" fmla="*/ 38 w 46"/>
                <a:gd name="T29" fmla="*/ 26 h 62"/>
                <a:gd name="T30" fmla="*/ 30 w 46"/>
                <a:gd name="T31" fmla="*/ 16 h 62"/>
                <a:gd name="T32" fmla="*/ 18 w 46"/>
                <a:gd name="T33" fmla="*/ 8 h 62"/>
                <a:gd name="T34" fmla="*/ 0 w 46"/>
                <a:gd name="T35" fmla="*/ 0 h 62"/>
                <a:gd name="T36" fmla="*/ 0 w 46"/>
                <a:gd name="T37" fmla="*/ 0 h 6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8"/>
                  </a:lnTo>
                  <a:lnTo>
                    <a:pt x="2" y="28"/>
                  </a:lnTo>
                  <a:lnTo>
                    <a:pt x="6" y="38"/>
                  </a:lnTo>
                  <a:lnTo>
                    <a:pt x="16" y="48"/>
                  </a:lnTo>
                  <a:lnTo>
                    <a:pt x="28" y="56"/>
                  </a:lnTo>
                  <a:lnTo>
                    <a:pt x="36" y="58"/>
                  </a:lnTo>
                  <a:lnTo>
                    <a:pt x="46" y="62"/>
                  </a:lnTo>
                  <a:lnTo>
                    <a:pt x="46" y="54"/>
                  </a:lnTo>
                  <a:lnTo>
                    <a:pt x="46" y="46"/>
                  </a:lnTo>
                  <a:lnTo>
                    <a:pt x="44" y="36"/>
                  </a:lnTo>
                  <a:lnTo>
                    <a:pt x="38" y="26"/>
                  </a:lnTo>
                  <a:lnTo>
                    <a:pt x="30" y="16"/>
                  </a:lnTo>
                  <a:lnTo>
                    <a:pt x="1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1" name="Freeform 81"/>
            <p:cNvSpPr>
              <a:spLocks/>
            </p:cNvSpPr>
            <p:nvPr/>
          </p:nvSpPr>
          <p:spPr bwMode="auto">
            <a:xfrm>
              <a:off x="1978" y="2611"/>
              <a:ext cx="20" cy="60"/>
            </a:xfrm>
            <a:custGeom>
              <a:avLst/>
              <a:gdLst>
                <a:gd name="T0" fmla="*/ 12 w 20"/>
                <a:gd name="T1" fmla="*/ 60 h 60"/>
                <a:gd name="T2" fmla="*/ 12 w 20"/>
                <a:gd name="T3" fmla="*/ 60 h 60"/>
                <a:gd name="T4" fmla="*/ 8 w 20"/>
                <a:gd name="T5" fmla="*/ 56 h 60"/>
                <a:gd name="T6" fmla="*/ 2 w 20"/>
                <a:gd name="T7" fmla="*/ 42 h 60"/>
                <a:gd name="T8" fmla="*/ 0 w 20"/>
                <a:gd name="T9" fmla="*/ 32 h 60"/>
                <a:gd name="T10" fmla="*/ 0 w 20"/>
                <a:gd name="T11" fmla="*/ 22 h 60"/>
                <a:gd name="T12" fmla="*/ 2 w 20"/>
                <a:gd name="T13" fmla="*/ 10 h 60"/>
                <a:gd name="T14" fmla="*/ 10 w 20"/>
                <a:gd name="T15" fmla="*/ 0 h 60"/>
                <a:gd name="T16" fmla="*/ 10 w 20"/>
                <a:gd name="T17" fmla="*/ 0 h 60"/>
                <a:gd name="T18" fmla="*/ 12 w 20"/>
                <a:gd name="T19" fmla="*/ 4 h 60"/>
                <a:gd name="T20" fmla="*/ 18 w 20"/>
                <a:gd name="T21" fmla="*/ 16 h 60"/>
                <a:gd name="T22" fmla="*/ 20 w 20"/>
                <a:gd name="T23" fmla="*/ 26 h 60"/>
                <a:gd name="T24" fmla="*/ 20 w 20"/>
                <a:gd name="T25" fmla="*/ 36 h 60"/>
                <a:gd name="T26" fmla="*/ 18 w 20"/>
                <a:gd name="T27" fmla="*/ 48 h 60"/>
                <a:gd name="T28" fmla="*/ 12 w 20"/>
                <a:gd name="T29" fmla="*/ 60 h 60"/>
                <a:gd name="T30" fmla="*/ 12 w 20"/>
                <a:gd name="T31" fmla="*/ 60 h 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" h="60">
                  <a:moveTo>
                    <a:pt x="12" y="60"/>
                  </a:moveTo>
                  <a:lnTo>
                    <a:pt x="12" y="60"/>
                  </a:lnTo>
                  <a:lnTo>
                    <a:pt x="8" y="56"/>
                  </a:lnTo>
                  <a:lnTo>
                    <a:pt x="2" y="42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8" y="16"/>
                  </a:lnTo>
                  <a:lnTo>
                    <a:pt x="20" y="26"/>
                  </a:lnTo>
                  <a:lnTo>
                    <a:pt x="20" y="36"/>
                  </a:lnTo>
                  <a:lnTo>
                    <a:pt x="18" y="48"/>
                  </a:lnTo>
                  <a:lnTo>
                    <a:pt x="12" y="6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2" name="Freeform 82"/>
            <p:cNvSpPr>
              <a:spLocks/>
            </p:cNvSpPr>
            <p:nvPr/>
          </p:nvSpPr>
          <p:spPr bwMode="auto">
            <a:xfrm>
              <a:off x="1942" y="2659"/>
              <a:ext cx="56" cy="34"/>
            </a:xfrm>
            <a:custGeom>
              <a:avLst/>
              <a:gdLst>
                <a:gd name="T0" fmla="*/ 56 w 56"/>
                <a:gd name="T1" fmla="*/ 34 h 34"/>
                <a:gd name="T2" fmla="*/ 56 w 56"/>
                <a:gd name="T3" fmla="*/ 34 h 34"/>
                <a:gd name="T4" fmla="*/ 54 w 56"/>
                <a:gd name="T5" fmla="*/ 28 h 34"/>
                <a:gd name="T6" fmla="*/ 50 w 56"/>
                <a:gd name="T7" fmla="*/ 22 h 34"/>
                <a:gd name="T8" fmla="*/ 46 w 56"/>
                <a:gd name="T9" fmla="*/ 14 h 34"/>
                <a:gd name="T10" fmla="*/ 38 w 56"/>
                <a:gd name="T11" fmla="*/ 8 h 34"/>
                <a:gd name="T12" fmla="*/ 28 w 56"/>
                <a:gd name="T13" fmla="*/ 2 h 34"/>
                <a:gd name="T14" fmla="*/ 16 w 56"/>
                <a:gd name="T15" fmla="*/ 0 h 34"/>
                <a:gd name="T16" fmla="*/ 0 w 56"/>
                <a:gd name="T17" fmla="*/ 4 h 34"/>
                <a:gd name="T18" fmla="*/ 0 w 56"/>
                <a:gd name="T19" fmla="*/ 4 h 34"/>
                <a:gd name="T20" fmla="*/ 4 w 56"/>
                <a:gd name="T21" fmla="*/ 8 h 34"/>
                <a:gd name="T22" fmla="*/ 14 w 56"/>
                <a:gd name="T23" fmla="*/ 20 h 34"/>
                <a:gd name="T24" fmla="*/ 22 w 56"/>
                <a:gd name="T25" fmla="*/ 26 h 34"/>
                <a:gd name="T26" fmla="*/ 32 w 56"/>
                <a:gd name="T27" fmla="*/ 30 h 34"/>
                <a:gd name="T28" fmla="*/ 44 w 56"/>
                <a:gd name="T29" fmla="*/ 34 h 34"/>
                <a:gd name="T30" fmla="*/ 56 w 56"/>
                <a:gd name="T31" fmla="*/ 34 h 34"/>
                <a:gd name="T32" fmla="*/ 56 w 56"/>
                <a:gd name="T33" fmla="*/ 34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6" h="34">
                  <a:moveTo>
                    <a:pt x="56" y="34"/>
                  </a:moveTo>
                  <a:lnTo>
                    <a:pt x="56" y="34"/>
                  </a:lnTo>
                  <a:lnTo>
                    <a:pt x="54" y="28"/>
                  </a:lnTo>
                  <a:lnTo>
                    <a:pt x="50" y="22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28" y="2"/>
                  </a:lnTo>
                  <a:lnTo>
                    <a:pt x="16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14" y="20"/>
                  </a:lnTo>
                  <a:lnTo>
                    <a:pt x="22" y="26"/>
                  </a:lnTo>
                  <a:lnTo>
                    <a:pt x="32" y="30"/>
                  </a:lnTo>
                  <a:lnTo>
                    <a:pt x="44" y="3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3" name="Freeform 83"/>
            <p:cNvSpPr>
              <a:spLocks/>
            </p:cNvSpPr>
            <p:nvPr/>
          </p:nvSpPr>
          <p:spPr bwMode="auto">
            <a:xfrm>
              <a:off x="2172" y="2735"/>
              <a:ext cx="46" cy="46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8 h 46"/>
                <a:gd name="T6" fmla="*/ 2 w 46"/>
                <a:gd name="T7" fmla="*/ 14 h 46"/>
                <a:gd name="T8" fmla="*/ 4 w 46"/>
                <a:gd name="T9" fmla="*/ 22 h 46"/>
                <a:gd name="T10" fmla="*/ 10 w 46"/>
                <a:gd name="T11" fmla="*/ 30 h 46"/>
                <a:gd name="T12" fmla="*/ 18 w 46"/>
                <a:gd name="T13" fmla="*/ 38 h 46"/>
                <a:gd name="T14" fmla="*/ 30 w 46"/>
                <a:gd name="T15" fmla="*/ 44 h 46"/>
                <a:gd name="T16" fmla="*/ 46 w 46"/>
                <a:gd name="T17" fmla="*/ 46 h 46"/>
                <a:gd name="T18" fmla="*/ 46 w 46"/>
                <a:gd name="T19" fmla="*/ 46 h 46"/>
                <a:gd name="T20" fmla="*/ 46 w 46"/>
                <a:gd name="T21" fmla="*/ 40 h 46"/>
                <a:gd name="T22" fmla="*/ 44 w 46"/>
                <a:gd name="T23" fmla="*/ 34 h 46"/>
                <a:gd name="T24" fmla="*/ 40 w 46"/>
                <a:gd name="T25" fmla="*/ 26 h 46"/>
                <a:gd name="T26" fmla="*/ 36 w 46"/>
                <a:gd name="T27" fmla="*/ 18 h 46"/>
                <a:gd name="T28" fmla="*/ 28 w 46"/>
                <a:gd name="T29" fmla="*/ 10 h 46"/>
                <a:gd name="T30" fmla="*/ 16 w 46"/>
                <a:gd name="T31" fmla="*/ 4 h 46"/>
                <a:gd name="T32" fmla="*/ 0 w 46"/>
                <a:gd name="T33" fmla="*/ 0 h 46"/>
                <a:gd name="T34" fmla="*/ 0 w 46"/>
                <a:gd name="T35" fmla="*/ 0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6" h="46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14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8"/>
                  </a:lnTo>
                  <a:lnTo>
                    <a:pt x="30" y="44"/>
                  </a:lnTo>
                  <a:lnTo>
                    <a:pt x="46" y="46"/>
                  </a:lnTo>
                  <a:lnTo>
                    <a:pt x="46" y="40"/>
                  </a:lnTo>
                  <a:lnTo>
                    <a:pt x="44" y="34"/>
                  </a:lnTo>
                  <a:lnTo>
                    <a:pt x="40" y="26"/>
                  </a:lnTo>
                  <a:lnTo>
                    <a:pt x="36" y="18"/>
                  </a:lnTo>
                  <a:lnTo>
                    <a:pt x="28" y="10"/>
                  </a:lnTo>
                  <a:lnTo>
                    <a:pt x="1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4" name="Freeform 84"/>
            <p:cNvSpPr>
              <a:spLocks/>
            </p:cNvSpPr>
            <p:nvPr/>
          </p:nvSpPr>
          <p:spPr bwMode="auto">
            <a:xfrm>
              <a:off x="2222" y="2747"/>
              <a:ext cx="18" cy="52"/>
            </a:xfrm>
            <a:custGeom>
              <a:avLst/>
              <a:gdLst>
                <a:gd name="T0" fmla="*/ 16 w 18"/>
                <a:gd name="T1" fmla="*/ 52 h 52"/>
                <a:gd name="T2" fmla="*/ 16 w 18"/>
                <a:gd name="T3" fmla="*/ 52 h 52"/>
                <a:gd name="T4" fmla="*/ 12 w 18"/>
                <a:gd name="T5" fmla="*/ 48 h 52"/>
                <a:gd name="T6" fmla="*/ 4 w 18"/>
                <a:gd name="T7" fmla="*/ 36 h 52"/>
                <a:gd name="T8" fmla="*/ 2 w 18"/>
                <a:gd name="T9" fmla="*/ 30 h 52"/>
                <a:gd name="T10" fmla="*/ 0 w 18"/>
                <a:gd name="T11" fmla="*/ 20 h 52"/>
                <a:gd name="T12" fmla="*/ 2 w 18"/>
                <a:gd name="T13" fmla="*/ 10 h 52"/>
                <a:gd name="T14" fmla="*/ 6 w 18"/>
                <a:gd name="T15" fmla="*/ 0 h 52"/>
                <a:gd name="T16" fmla="*/ 6 w 18"/>
                <a:gd name="T17" fmla="*/ 0 h 52"/>
                <a:gd name="T18" fmla="*/ 10 w 18"/>
                <a:gd name="T19" fmla="*/ 4 h 52"/>
                <a:gd name="T20" fmla="*/ 16 w 18"/>
                <a:gd name="T21" fmla="*/ 14 h 52"/>
                <a:gd name="T22" fmla="*/ 18 w 18"/>
                <a:gd name="T23" fmla="*/ 22 h 52"/>
                <a:gd name="T24" fmla="*/ 18 w 18"/>
                <a:gd name="T25" fmla="*/ 30 h 52"/>
                <a:gd name="T26" fmla="*/ 18 w 18"/>
                <a:gd name="T27" fmla="*/ 40 h 52"/>
                <a:gd name="T28" fmla="*/ 16 w 18"/>
                <a:gd name="T29" fmla="*/ 52 h 52"/>
                <a:gd name="T30" fmla="*/ 16 w 18"/>
                <a:gd name="T31" fmla="*/ 52 h 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52">
                  <a:moveTo>
                    <a:pt x="16" y="52"/>
                  </a:moveTo>
                  <a:lnTo>
                    <a:pt x="16" y="52"/>
                  </a:lnTo>
                  <a:lnTo>
                    <a:pt x="12" y="48"/>
                  </a:lnTo>
                  <a:lnTo>
                    <a:pt x="4" y="36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8" y="30"/>
                  </a:lnTo>
                  <a:lnTo>
                    <a:pt x="18" y="40"/>
                  </a:lnTo>
                  <a:lnTo>
                    <a:pt x="16" y="5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5" name="Freeform 85"/>
            <p:cNvSpPr>
              <a:spLocks/>
            </p:cNvSpPr>
            <p:nvPr/>
          </p:nvSpPr>
          <p:spPr bwMode="auto">
            <a:xfrm>
              <a:off x="2196" y="2793"/>
              <a:ext cx="52" cy="24"/>
            </a:xfrm>
            <a:custGeom>
              <a:avLst/>
              <a:gdLst>
                <a:gd name="T0" fmla="*/ 52 w 52"/>
                <a:gd name="T1" fmla="*/ 24 h 24"/>
                <a:gd name="T2" fmla="*/ 52 w 52"/>
                <a:gd name="T3" fmla="*/ 24 h 24"/>
                <a:gd name="T4" fmla="*/ 48 w 52"/>
                <a:gd name="T5" fmla="*/ 18 h 24"/>
                <a:gd name="T6" fmla="*/ 44 w 52"/>
                <a:gd name="T7" fmla="*/ 12 h 24"/>
                <a:gd name="T8" fmla="*/ 40 w 52"/>
                <a:gd name="T9" fmla="*/ 8 h 24"/>
                <a:gd name="T10" fmla="*/ 32 w 52"/>
                <a:gd name="T11" fmla="*/ 2 h 24"/>
                <a:gd name="T12" fmla="*/ 24 w 52"/>
                <a:gd name="T13" fmla="*/ 0 h 24"/>
                <a:gd name="T14" fmla="*/ 12 w 52"/>
                <a:gd name="T15" fmla="*/ 0 h 24"/>
                <a:gd name="T16" fmla="*/ 0 w 52"/>
                <a:gd name="T17" fmla="*/ 4 h 24"/>
                <a:gd name="T18" fmla="*/ 0 w 52"/>
                <a:gd name="T19" fmla="*/ 4 h 24"/>
                <a:gd name="T20" fmla="*/ 4 w 52"/>
                <a:gd name="T21" fmla="*/ 8 h 24"/>
                <a:gd name="T22" fmla="*/ 14 w 52"/>
                <a:gd name="T23" fmla="*/ 16 h 24"/>
                <a:gd name="T24" fmla="*/ 22 w 52"/>
                <a:gd name="T25" fmla="*/ 20 h 24"/>
                <a:gd name="T26" fmla="*/ 30 w 52"/>
                <a:gd name="T27" fmla="*/ 24 h 24"/>
                <a:gd name="T28" fmla="*/ 40 w 52"/>
                <a:gd name="T29" fmla="*/ 24 h 24"/>
                <a:gd name="T30" fmla="*/ 52 w 52"/>
                <a:gd name="T31" fmla="*/ 24 h 24"/>
                <a:gd name="T32" fmla="*/ 52 w 52"/>
                <a:gd name="T33" fmla="*/ 24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lnTo>
                    <a:pt x="52" y="24"/>
                  </a:lnTo>
                  <a:lnTo>
                    <a:pt x="48" y="18"/>
                  </a:lnTo>
                  <a:lnTo>
                    <a:pt x="44" y="12"/>
                  </a:lnTo>
                  <a:lnTo>
                    <a:pt x="40" y="8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14" y="16"/>
                  </a:lnTo>
                  <a:lnTo>
                    <a:pt x="22" y="20"/>
                  </a:lnTo>
                  <a:lnTo>
                    <a:pt x="30" y="24"/>
                  </a:lnTo>
                  <a:lnTo>
                    <a:pt x="40" y="24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6" name="Freeform 86"/>
            <p:cNvSpPr>
              <a:spLocks/>
            </p:cNvSpPr>
            <p:nvPr/>
          </p:nvSpPr>
          <p:spPr bwMode="auto">
            <a:xfrm>
              <a:off x="2332" y="2597"/>
              <a:ext cx="44" cy="66"/>
            </a:xfrm>
            <a:custGeom>
              <a:avLst/>
              <a:gdLst>
                <a:gd name="T0" fmla="*/ 0 w 44"/>
                <a:gd name="T1" fmla="*/ 0 h 66"/>
                <a:gd name="T2" fmla="*/ 0 w 44"/>
                <a:gd name="T3" fmla="*/ 0 h 66"/>
                <a:gd name="T4" fmla="*/ 0 w 44"/>
                <a:gd name="T5" fmla="*/ 8 h 66"/>
                <a:gd name="T6" fmla="*/ 0 w 44"/>
                <a:gd name="T7" fmla="*/ 18 h 66"/>
                <a:gd name="T8" fmla="*/ 0 w 44"/>
                <a:gd name="T9" fmla="*/ 28 h 66"/>
                <a:gd name="T10" fmla="*/ 6 w 44"/>
                <a:gd name="T11" fmla="*/ 38 h 66"/>
                <a:gd name="T12" fmla="*/ 12 w 44"/>
                <a:gd name="T13" fmla="*/ 50 h 66"/>
                <a:gd name="T14" fmla="*/ 26 w 44"/>
                <a:gd name="T15" fmla="*/ 58 h 66"/>
                <a:gd name="T16" fmla="*/ 34 w 44"/>
                <a:gd name="T17" fmla="*/ 62 h 66"/>
                <a:gd name="T18" fmla="*/ 44 w 44"/>
                <a:gd name="T19" fmla="*/ 66 h 66"/>
                <a:gd name="T20" fmla="*/ 44 w 44"/>
                <a:gd name="T21" fmla="*/ 66 h 66"/>
                <a:gd name="T22" fmla="*/ 44 w 44"/>
                <a:gd name="T23" fmla="*/ 58 h 66"/>
                <a:gd name="T24" fmla="*/ 44 w 44"/>
                <a:gd name="T25" fmla="*/ 50 h 66"/>
                <a:gd name="T26" fmla="*/ 42 w 44"/>
                <a:gd name="T27" fmla="*/ 40 h 66"/>
                <a:gd name="T28" fmla="*/ 38 w 44"/>
                <a:gd name="T29" fmla="*/ 30 h 66"/>
                <a:gd name="T30" fmla="*/ 30 w 44"/>
                <a:gd name="T31" fmla="*/ 20 h 66"/>
                <a:gd name="T32" fmla="*/ 18 w 44"/>
                <a:gd name="T33" fmla="*/ 10 h 66"/>
                <a:gd name="T34" fmla="*/ 0 w 44"/>
                <a:gd name="T35" fmla="*/ 0 h 66"/>
                <a:gd name="T36" fmla="*/ 0 w 44"/>
                <a:gd name="T37" fmla="*/ 0 h 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4" h="66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6" y="38"/>
                  </a:lnTo>
                  <a:lnTo>
                    <a:pt x="12" y="50"/>
                  </a:lnTo>
                  <a:lnTo>
                    <a:pt x="26" y="58"/>
                  </a:lnTo>
                  <a:lnTo>
                    <a:pt x="34" y="62"/>
                  </a:lnTo>
                  <a:lnTo>
                    <a:pt x="44" y="66"/>
                  </a:lnTo>
                  <a:lnTo>
                    <a:pt x="44" y="58"/>
                  </a:lnTo>
                  <a:lnTo>
                    <a:pt x="44" y="50"/>
                  </a:lnTo>
                  <a:lnTo>
                    <a:pt x="42" y="40"/>
                  </a:lnTo>
                  <a:lnTo>
                    <a:pt x="38" y="30"/>
                  </a:lnTo>
                  <a:lnTo>
                    <a:pt x="30" y="20"/>
                  </a:lnTo>
                  <a:lnTo>
                    <a:pt x="1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7" name="Freeform 87"/>
            <p:cNvSpPr>
              <a:spLocks/>
            </p:cNvSpPr>
            <p:nvPr/>
          </p:nvSpPr>
          <p:spPr bwMode="auto">
            <a:xfrm>
              <a:off x="2382" y="2625"/>
              <a:ext cx="22" cy="64"/>
            </a:xfrm>
            <a:custGeom>
              <a:avLst/>
              <a:gdLst>
                <a:gd name="T0" fmla="*/ 12 w 22"/>
                <a:gd name="T1" fmla="*/ 64 h 64"/>
                <a:gd name="T2" fmla="*/ 12 w 22"/>
                <a:gd name="T3" fmla="*/ 64 h 64"/>
                <a:gd name="T4" fmla="*/ 8 w 22"/>
                <a:gd name="T5" fmla="*/ 58 h 64"/>
                <a:gd name="T6" fmla="*/ 4 w 22"/>
                <a:gd name="T7" fmla="*/ 50 h 64"/>
                <a:gd name="T8" fmla="*/ 2 w 22"/>
                <a:gd name="T9" fmla="*/ 42 h 64"/>
                <a:gd name="T10" fmla="*/ 0 w 22"/>
                <a:gd name="T11" fmla="*/ 34 h 64"/>
                <a:gd name="T12" fmla="*/ 2 w 22"/>
                <a:gd name="T13" fmla="*/ 22 h 64"/>
                <a:gd name="T14" fmla="*/ 6 w 22"/>
                <a:gd name="T15" fmla="*/ 12 h 64"/>
                <a:gd name="T16" fmla="*/ 14 w 22"/>
                <a:gd name="T17" fmla="*/ 0 h 64"/>
                <a:gd name="T18" fmla="*/ 14 w 22"/>
                <a:gd name="T19" fmla="*/ 0 h 64"/>
                <a:gd name="T20" fmla="*/ 16 w 22"/>
                <a:gd name="T21" fmla="*/ 6 h 64"/>
                <a:gd name="T22" fmla="*/ 20 w 22"/>
                <a:gd name="T23" fmla="*/ 18 h 64"/>
                <a:gd name="T24" fmla="*/ 22 w 22"/>
                <a:gd name="T25" fmla="*/ 28 h 64"/>
                <a:gd name="T26" fmla="*/ 22 w 22"/>
                <a:gd name="T27" fmla="*/ 38 h 64"/>
                <a:gd name="T28" fmla="*/ 18 w 22"/>
                <a:gd name="T29" fmla="*/ 50 h 64"/>
                <a:gd name="T30" fmla="*/ 12 w 22"/>
                <a:gd name="T31" fmla="*/ 64 h 64"/>
                <a:gd name="T32" fmla="*/ 12 w 22"/>
                <a:gd name="T33" fmla="*/ 64 h 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64">
                  <a:moveTo>
                    <a:pt x="12" y="64"/>
                  </a:moveTo>
                  <a:lnTo>
                    <a:pt x="12" y="64"/>
                  </a:lnTo>
                  <a:lnTo>
                    <a:pt x="8" y="58"/>
                  </a:lnTo>
                  <a:lnTo>
                    <a:pt x="4" y="50"/>
                  </a:lnTo>
                  <a:lnTo>
                    <a:pt x="2" y="42"/>
                  </a:lnTo>
                  <a:lnTo>
                    <a:pt x="0" y="34"/>
                  </a:lnTo>
                  <a:lnTo>
                    <a:pt x="2" y="22"/>
                  </a:lnTo>
                  <a:lnTo>
                    <a:pt x="6" y="12"/>
                  </a:lnTo>
                  <a:lnTo>
                    <a:pt x="14" y="0"/>
                  </a:lnTo>
                  <a:lnTo>
                    <a:pt x="16" y="6"/>
                  </a:lnTo>
                  <a:lnTo>
                    <a:pt x="20" y="18"/>
                  </a:lnTo>
                  <a:lnTo>
                    <a:pt x="22" y="28"/>
                  </a:lnTo>
                  <a:lnTo>
                    <a:pt x="22" y="38"/>
                  </a:lnTo>
                  <a:lnTo>
                    <a:pt x="18" y="50"/>
                  </a:lnTo>
                  <a:lnTo>
                    <a:pt x="12" y="6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8" name="Freeform 88"/>
            <p:cNvSpPr>
              <a:spLocks/>
            </p:cNvSpPr>
            <p:nvPr/>
          </p:nvSpPr>
          <p:spPr bwMode="auto">
            <a:xfrm>
              <a:off x="2346" y="2673"/>
              <a:ext cx="54" cy="38"/>
            </a:xfrm>
            <a:custGeom>
              <a:avLst/>
              <a:gdLst>
                <a:gd name="T0" fmla="*/ 54 w 54"/>
                <a:gd name="T1" fmla="*/ 38 h 38"/>
                <a:gd name="T2" fmla="*/ 54 w 54"/>
                <a:gd name="T3" fmla="*/ 38 h 38"/>
                <a:gd name="T4" fmla="*/ 52 w 54"/>
                <a:gd name="T5" fmla="*/ 32 h 38"/>
                <a:gd name="T6" fmla="*/ 50 w 54"/>
                <a:gd name="T7" fmla="*/ 24 h 38"/>
                <a:gd name="T8" fmla="*/ 44 w 54"/>
                <a:gd name="T9" fmla="*/ 16 h 38"/>
                <a:gd name="T10" fmla="*/ 38 w 54"/>
                <a:gd name="T11" fmla="*/ 8 h 38"/>
                <a:gd name="T12" fmla="*/ 28 w 54"/>
                <a:gd name="T13" fmla="*/ 4 h 38"/>
                <a:gd name="T14" fmla="*/ 16 w 54"/>
                <a:gd name="T15" fmla="*/ 0 h 38"/>
                <a:gd name="T16" fmla="*/ 0 w 54"/>
                <a:gd name="T17" fmla="*/ 2 h 38"/>
                <a:gd name="T18" fmla="*/ 0 w 54"/>
                <a:gd name="T19" fmla="*/ 2 h 38"/>
                <a:gd name="T20" fmla="*/ 2 w 54"/>
                <a:gd name="T21" fmla="*/ 8 h 38"/>
                <a:gd name="T22" fmla="*/ 12 w 54"/>
                <a:gd name="T23" fmla="*/ 20 h 38"/>
                <a:gd name="T24" fmla="*/ 20 w 54"/>
                <a:gd name="T25" fmla="*/ 26 h 38"/>
                <a:gd name="T26" fmla="*/ 30 w 54"/>
                <a:gd name="T27" fmla="*/ 32 h 38"/>
                <a:gd name="T28" fmla="*/ 42 w 54"/>
                <a:gd name="T29" fmla="*/ 36 h 38"/>
                <a:gd name="T30" fmla="*/ 54 w 54"/>
                <a:gd name="T31" fmla="*/ 38 h 38"/>
                <a:gd name="T32" fmla="*/ 54 w 54"/>
                <a:gd name="T33" fmla="*/ 38 h 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38">
                  <a:moveTo>
                    <a:pt x="54" y="38"/>
                  </a:moveTo>
                  <a:lnTo>
                    <a:pt x="54" y="38"/>
                  </a:lnTo>
                  <a:lnTo>
                    <a:pt x="52" y="32"/>
                  </a:lnTo>
                  <a:lnTo>
                    <a:pt x="50" y="24"/>
                  </a:lnTo>
                  <a:lnTo>
                    <a:pt x="44" y="16"/>
                  </a:lnTo>
                  <a:lnTo>
                    <a:pt x="38" y="8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0" y="2"/>
                  </a:lnTo>
                  <a:lnTo>
                    <a:pt x="2" y="8"/>
                  </a:lnTo>
                  <a:lnTo>
                    <a:pt x="12" y="20"/>
                  </a:lnTo>
                  <a:lnTo>
                    <a:pt x="20" y="26"/>
                  </a:lnTo>
                  <a:lnTo>
                    <a:pt x="30" y="32"/>
                  </a:lnTo>
                  <a:lnTo>
                    <a:pt x="42" y="36"/>
                  </a:lnTo>
                  <a:lnTo>
                    <a:pt x="54" y="3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9" name="Freeform 89"/>
            <p:cNvSpPr>
              <a:spLocks/>
            </p:cNvSpPr>
            <p:nvPr/>
          </p:nvSpPr>
          <p:spPr bwMode="auto">
            <a:xfrm>
              <a:off x="2262" y="2469"/>
              <a:ext cx="30" cy="66"/>
            </a:xfrm>
            <a:custGeom>
              <a:avLst/>
              <a:gdLst>
                <a:gd name="T0" fmla="*/ 28 w 30"/>
                <a:gd name="T1" fmla="*/ 0 h 66"/>
                <a:gd name="T2" fmla="*/ 28 w 30"/>
                <a:gd name="T3" fmla="*/ 0 h 66"/>
                <a:gd name="T4" fmla="*/ 20 w 30"/>
                <a:gd name="T5" fmla="*/ 4 h 66"/>
                <a:gd name="T6" fmla="*/ 14 w 30"/>
                <a:gd name="T7" fmla="*/ 8 h 66"/>
                <a:gd name="T8" fmla="*/ 8 w 30"/>
                <a:gd name="T9" fmla="*/ 14 h 66"/>
                <a:gd name="T10" fmla="*/ 4 w 30"/>
                <a:gd name="T11" fmla="*/ 24 h 66"/>
                <a:gd name="T12" fmla="*/ 0 w 30"/>
                <a:gd name="T13" fmla="*/ 36 h 66"/>
                <a:gd name="T14" fmla="*/ 2 w 30"/>
                <a:gd name="T15" fmla="*/ 48 h 66"/>
                <a:gd name="T16" fmla="*/ 6 w 30"/>
                <a:gd name="T17" fmla="*/ 66 h 66"/>
                <a:gd name="T18" fmla="*/ 6 w 30"/>
                <a:gd name="T19" fmla="*/ 66 h 66"/>
                <a:gd name="T20" fmla="*/ 12 w 30"/>
                <a:gd name="T21" fmla="*/ 62 h 66"/>
                <a:gd name="T22" fmla="*/ 18 w 30"/>
                <a:gd name="T23" fmla="*/ 58 h 66"/>
                <a:gd name="T24" fmla="*/ 22 w 30"/>
                <a:gd name="T25" fmla="*/ 50 h 66"/>
                <a:gd name="T26" fmla="*/ 28 w 30"/>
                <a:gd name="T27" fmla="*/ 42 h 66"/>
                <a:gd name="T28" fmla="*/ 30 w 30"/>
                <a:gd name="T29" fmla="*/ 30 h 66"/>
                <a:gd name="T30" fmla="*/ 30 w 30"/>
                <a:gd name="T31" fmla="*/ 16 h 66"/>
                <a:gd name="T32" fmla="*/ 28 w 30"/>
                <a:gd name="T33" fmla="*/ 0 h 66"/>
                <a:gd name="T34" fmla="*/ 28 w 30"/>
                <a:gd name="T35" fmla="*/ 0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66">
                  <a:moveTo>
                    <a:pt x="28" y="0"/>
                  </a:moveTo>
                  <a:lnTo>
                    <a:pt x="28" y="0"/>
                  </a:lnTo>
                  <a:lnTo>
                    <a:pt x="20" y="4"/>
                  </a:lnTo>
                  <a:lnTo>
                    <a:pt x="14" y="8"/>
                  </a:lnTo>
                  <a:lnTo>
                    <a:pt x="8" y="14"/>
                  </a:lnTo>
                  <a:lnTo>
                    <a:pt x="4" y="24"/>
                  </a:lnTo>
                  <a:lnTo>
                    <a:pt x="0" y="36"/>
                  </a:lnTo>
                  <a:lnTo>
                    <a:pt x="2" y="48"/>
                  </a:lnTo>
                  <a:lnTo>
                    <a:pt x="6" y="66"/>
                  </a:lnTo>
                  <a:lnTo>
                    <a:pt x="12" y="62"/>
                  </a:lnTo>
                  <a:lnTo>
                    <a:pt x="18" y="58"/>
                  </a:lnTo>
                  <a:lnTo>
                    <a:pt x="22" y="50"/>
                  </a:lnTo>
                  <a:lnTo>
                    <a:pt x="28" y="42"/>
                  </a:lnTo>
                  <a:lnTo>
                    <a:pt x="30" y="30"/>
                  </a:lnTo>
                  <a:lnTo>
                    <a:pt x="30" y="1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0" name="Freeform 90"/>
            <p:cNvSpPr>
              <a:spLocks/>
            </p:cNvSpPr>
            <p:nvPr/>
          </p:nvSpPr>
          <p:spPr bwMode="auto">
            <a:xfrm>
              <a:off x="2260" y="2527"/>
              <a:ext cx="44" cy="34"/>
            </a:xfrm>
            <a:custGeom>
              <a:avLst/>
              <a:gdLst>
                <a:gd name="T0" fmla="*/ 0 w 44"/>
                <a:gd name="T1" fmla="*/ 34 h 34"/>
                <a:gd name="T2" fmla="*/ 0 w 44"/>
                <a:gd name="T3" fmla="*/ 34 h 34"/>
                <a:gd name="T4" fmla="*/ 2 w 44"/>
                <a:gd name="T5" fmla="*/ 28 h 34"/>
                <a:gd name="T6" fmla="*/ 10 w 44"/>
                <a:gd name="T7" fmla="*/ 16 h 34"/>
                <a:gd name="T8" fmla="*/ 16 w 44"/>
                <a:gd name="T9" fmla="*/ 10 h 34"/>
                <a:gd name="T10" fmla="*/ 24 w 44"/>
                <a:gd name="T11" fmla="*/ 4 h 34"/>
                <a:gd name="T12" fmla="*/ 32 w 44"/>
                <a:gd name="T13" fmla="*/ 2 h 34"/>
                <a:gd name="T14" fmla="*/ 44 w 44"/>
                <a:gd name="T15" fmla="*/ 0 h 34"/>
                <a:gd name="T16" fmla="*/ 44 w 44"/>
                <a:gd name="T17" fmla="*/ 0 h 34"/>
                <a:gd name="T18" fmla="*/ 42 w 44"/>
                <a:gd name="T19" fmla="*/ 6 h 34"/>
                <a:gd name="T20" fmla="*/ 36 w 44"/>
                <a:gd name="T21" fmla="*/ 16 h 34"/>
                <a:gd name="T22" fmla="*/ 30 w 44"/>
                <a:gd name="T23" fmla="*/ 22 h 34"/>
                <a:gd name="T24" fmla="*/ 24 w 44"/>
                <a:gd name="T25" fmla="*/ 26 h 34"/>
                <a:gd name="T26" fmla="*/ 14 w 44"/>
                <a:gd name="T27" fmla="*/ 32 h 34"/>
                <a:gd name="T28" fmla="*/ 0 w 44"/>
                <a:gd name="T29" fmla="*/ 34 h 34"/>
                <a:gd name="T30" fmla="*/ 0 w 44"/>
                <a:gd name="T31" fmla="*/ 34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4" h="34">
                  <a:moveTo>
                    <a:pt x="0" y="34"/>
                  </a:moveTo>
                  <a:lnTo>
                    <a:pt x="0" y="34"/>
                  </a:lnTo>
                  <a:lnTo>
                    <a:pt x="2" y="28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6" y="16"/>
                  </a:lnTo>
                  <a:lnTo>
                    <a:pt x="30" y="22"/>
                  </a:lnTo>
                  <a:lnTo>
                    <a:pt x="24" y="26"/>
                  </a:lnTo>
                  <a:lnTo>
                    <a:pt x="14" y="32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1" name="Freeform 91"/>
            <p:cNvSpPr>
              <a:spLocks/>
            </p:cNvSpPr>
            <p:nvPr/>
          </p:nvSpPr>
          <p:spPr bwMode="auto">
            <a:xfrm>
              <a:off x="2238" y="2521"/>
              <a:ext cx="22" cy="58"/>
            </a:xfrm>
            <a:custGeom>
              <a:avLst/>
              <a:gdLst>
                <a:gd name="T0" fmla="*/ 10 w 22"/>
                <a:gd name="T1" fmla="*/ 58 h 58"/>
                <a:gd name="T2" fmla="*/ 10 w 22"/>
                <a:gd name="T3" fmla="*/ 58 h 58"/>
                <a:gd name="T4" fmla="*/ 14 w 22"/>
                <a:gd name="T5" fmla="*/ 52 h 58"/>
                <a:gd name="T6" fmla="*/ 18 w 22"/>
                <a:gd name="T7" fmla="*/ 46 h 58"/>
                <a:gd name="T8" fmla="*/ 20 w 22"/>
                <a:gd name="T9" fmla="*/ 38 h 58"/>
                <a:gd name="T10" fmla="*/ 22 w 22"/>
                <a:gd name="T11" fmla="*/ 30 h 58"/>
                <a:gd name="T12" fmla="*/ 20 w 22"/>
                <a:gd name="T13" fmla="*/ 20 h 58"/>
                <a:gd name="T14" fmla="*/ 16 w 22"/>
                <a:gd name="T15" fmla="*/ 10 h 58"/>
                <a:gd name="T16" fmla="*/ 6 w 22"/>
                <a:gd name="T17" fmla="*/ 0 h 58"/>
                <a:gd name="T18" fmla="*/ 6 w 22"/>
                <a:gd name="T19" fmla="*/ 0 h 58"/>
                <a:gd name="T20" fmla="*/ 4 w 22"/>
                <a:gd name="T21" fmla="*/ 4 h 58"/>
                <a:gd name="T22" fmla="*/ 0 w 22"/>
                <a:gd name="T23" fmla="*/ 18 h 58"/>
                <a:gd name="T24" fmla="*/ 0 w 22"/>
                <a:gd name="T25" fmla="*/ 28 h 58"/>
                <a:gd name="T26" fmla="*/ 2 w 22"/>
                <a:gd name="T27" fmla="*/ 36 h 58"/>
                <a:gd name="T28" fmla="*/ 4 w 22"/>
                <a:gd name="T29" fmla="*/ 48 h 58"/>
                <a:gd name="T30" fmla="*/ 10 w 22"/>
                <a:gd name="T31" fmla="*/ 58 h 58"/>
                <a:gd name="T32" fmla="*/ 10 w 22"/>
                <a:gd name="T33" fmla="*/ 58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58">
                  <a:moveTo>
                    <a:pt x="10" y="58"/>
                  </a:moveTo>
                  <a:lnTo>
                    <a:pt x="10" y="58"/>
                  </a:lnTo>
                  <a:lnTo>
                    <a:pt x="14" y="52"/>
                  </a:lnTo>
                  <a:lnTo>
                    <a:pt x="18" y="46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0" y="20"/>
                  </a:lnTo>
                  <a:lnTo>
                    <a:pt x="16" y="10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2" y="36"/>
                  </a:lnTo>
                  <a:lnTo>
                    <a:pt x="4" y="48"/>
                  </a:lnTo>
                  <a:lnTo>
                    <a:pt x="10" y="5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2" name="Freeform 92"/>
            <p:cNvSpPr>
              <a:spLocks/>
            </p:cNvSpPr>
            <p:nvPr/>
          </p:nvSpPr>
          <p:spPr bwMode="auto">
            <a:xfrm>
              <a:off x="1928" y="2979"/>
              <a:ext cx="34" cy="52"/>
            </a:xfrm>
            <a:custGeom>
              <a:avLst/>
              <a:gdLst>
                <a:gd name="T0" fmla="*/ 0 w 34"/>
                <a:gd name="T1" fmla="*/ 52 h 52"/>
                <a:gd name="T2" fmla="*/ 0 w 34"/>
                <a:gd name="T3" fmla="*/ 52 h 52"/>
                <a:gd name="T4" fmla="*/ 6 w 34"/>
                <a:gd name="T5" fmla="*/ 50 h 52"/>
                <a:gd name="T6" fmla="*/ 14 w 34"/>
                <a:gd name="T7" fmla="*/ 48 h 52"/>
                <a:gd name="T8" fmla="*/ 20 w 34"/>
                <a:gd name="T9" fmla="*/ 44 h 52"/>
                <a:gd name="T10" fmla="*/ 26 w 34"/>
                <a:gd name="T11" fmla="*/ 38 h 52"/>
                <a:gd name="T12" fmla="*/ 32 w 34"/>
                <a:gd name="T13" fmla="*/ 28 h 52"/>
                <a:gd name="T14" fmla="*/ 34 w 34"/>
                <a:gd name="T15" fmla="*/ 16 h 52"/>
                <a:gd name="T16" fmla="*/ 34 w 34"/>
                <a:gd name="T17" fmla="*/ 0 h 52"/>
                <a:gd name="T18" fmla="*/ 34 w 34"/>
                <a:gd name="T19" fmla="*/ 0 h 52"/>
                <a:gd name="T20" fmla="*/ 28 w 34"/>
                <a:gd name="T21" fmla="*/ 2 h 52"/>
                <a:gd name="T22" fmla="*/ 24 w 34"/>
                <a:gd name="T23" fmla="*/ 6 h 52"/>
                <a:gd name="T24" fmla="*/ 16 w 34"/>
                <a:gd name="T25" fmla="*/ 10 h 52"/>
                <a:gd name="T26" fmla="*/ 10 w 34"/>
                <a:gd name="T27" fmla="*/ 16 h 52"/>
                <a:gd name="T28" fmla="*/ 4 w 34"/>
                <a:gd name="T29" fmla="*/ 24 h 52"/>
                <a:gd name="T30" fmla="*/ 2 w 34"/>
                <a:gd name="T31" fmla="*/ 36 h 52"/>
                <a:gd name="T32" fmla="*/ 0 w 34"/>
                <a:gd name="T33" fmla="*/ 52 h 52"/>
                <a:gd name="T34" fmla="*/ 0 w 34"/>
                <a:gd name="T35" fmla="*/ 52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52">
                  <a:moveTo>
                    <a:pt x="0" y="52"/>
                  </a:moveTo>
                  <a:lnTo>
                    <a:pt x="0" y="52"/>
                  </a:lnTo>
                  <a:lnTo>
                    <a:pt x="6" y="50"/>
                  </a:lnTo>
                  <a:lnTo>
                    <a:pt x="14" y="48"/>
                  </a:lnTo>
                  <a:lnTo>
                    <a:pt x="20" y="44"/>
                  </a:lnTo>
                  <a:lnTo>
                    <a:pt x="26" y="38"/>
                  </a:lnTo>
                  <a:lnTo>
                    <a:pt x="32" y="28"/>
                  </a:lnTo>
                  <a:lnTo>
                    <a:pt x="34" y="16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16" y="10"/>
                  </a:lnTo>
                  <a:lnTo>
                    <a:pt x="10" y="16"/>
                  </a:lnTo>
                  <a:lnTo>
                    <a:pt x="4" y="24"/>
                  </a:lnTo>
                  <a:lnTo>
                    <a:pt x="2" y="36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3" name="Freeform 93"/>
            <p:cNvSpPr>
              <a:spLocks/>
            </p:cNvSpPr>
            <p:nvPr/>
          </p:nvSpPr>
          <p:spPr bwMode="auto">
            <a:xfrm>
              <a:off x="1930" y="2959"/>
              <a:ext cx="46" cy="20"/>
            </a:xfrm>
            <a:custGeom>
              <a:avLst/>
              <a:gdLst>
                <a:gd name="T0" fmla="*/ 46 w 46"/>
                <a:gd name="T1" fmla="*/ 0 h 20"/>
                <a:gd name="T2" fmla="*/ 46 w 46"/>
                <a:gd name="T3" fmla="*/ 0 h 20"/>
                <a:gd name="T4" fmla="*/ 42 w 46"/>
                <a:gd name="T5" fmla="*/ 4 h 20"/>
                <a:gd name="T6" fmla="*/ 34 w 46"/>
                <a:gd name="T7" fmla="*/ 12 h 20"/>
                <a:gd name="T8" fmla="*/ 26 w 46"/>
                <a:gd name="T9" fmla="*/ 16 h 20"/>
                <a:gd name="T10" fmla="*/ 18 w 46"/>
                <a:gd name="T11" fmla="*/ 20 h 20"/>
                <a:gd name="T12" fmla="*/ 10 w 46"/>
                <a:gd name="T13" fmla="*/ 20 h 20"/>
                <a:gd name="T14" fmla="*/ 0 w 46"/>
                <a:gd name="T15" fmla="*/ 18 h 20"/>
                <a:gd name="T16" fmla="*/ 0 w 46"/>
                <a:gd name="T17" fmla="*/ 18 h 20"/>
                <a:gd name="T18" fmla="*/ 2 w 46"/>
                <a:gd name="T19" fmla="*/ 14 h 20"/>
                <a:gd name="T20" fmla="*/ 10 w 46"/>
                <a:gd name="T21" fmla="*/ 6 h 20"/>
                <a:gd name="T22" fmla="*/ 16 w 46"/>
                <a:gd name="T23" fmla="*/ 4 h 20"/>
                <a:gd name="T24" fmla="*/ 24 w 46"/>
                <a:gd name="T25" fmla="*/ 0 h 20"/>
                <a:gd name="T26" fmla="*/ 34 w 46"/>
                <a:gd name="T27" fmla="*/ 0 h 20"/>
                <a:gd name="T28" fmla="*/ 46 w 46"/>
                <a:gd name="T29" fmla="*/ 0 h 20"/>
                <a:gd name="T30" fmla="*/ 46 w 46"/>
                <a:gd name="T31" fmla="*/ 0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20">
                  <a:moveTo>
                    <a:pt x="46" y="0"/>
                  </a:moveTo>
                  <a:lnTo>
                    <a:pt x="46" y="0"/>
                  </a:lnTo>
                  <a:lnTo>
                    <a:pt x="42" y="4"/>
                  </a:lnTo>
                  <a:lnTo>
                    <a:pt x="34" y="12"/>
                  </a:lnTo>
                  <a:lnTo>
                    <a:pt x="26" y="16"/>
                  </a:lnTo>
                  <a:lnTo>
                    <a:pt x="18" y="20"/>
                  </a:lnTo>
                  <a:lnTo>
                    <a:pt x="10" y="20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0" y="6"/>
                  </a:lnTo>
                  <a:lnTo>
                    <a:pt x="16" y="4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4" name="Freeform 94"/>
            <p:cNvSpPr>
              <a:spLocks/>
            </p:cNvSpPr>
            <p:nvPr/>
          </p:nvSpPr>
          <p:spPr bwMode="auto">
            <a:xfrm>
              <a:off x="1972" y="2947"/>
              <a:ext cx="22" cy="50"/>
            </a:xfrm>
            <a:custGeom>
              <a:avLst/>
              <a:gdLst>
                <a:gd name="T0" fmla="*/ 18 w 22"/>
                <a:gd name="T1" fmla="*/ 0 h 50"/>
                <a:gd name="T2" fmla="*/ 18 w 22"/>
                <a:gd name="T3" fmla="*/ 0 h 50"/>
                <a:gd name="T4" fmla="*/ 14 w 22"/>
                <a:gd name="T5" fmla="*/ 4 h 50"/>
                <a:gd name="T6" fmla="*/ 10 w 22"/>
                <a:gd name="T7" fmla="*/ 8 h 50"/>
                <a:gd name="T8" fmla="*/ 4 w 22"/>
                <a:gd name="T9" fmla="*/ 14 h 50"/>
                <a:gd name="T10" fmla="*/ 2 w 22"/>
                <a:gd name="T11" fmla="*/ 22 h 50"/>
                <a:gd name="T12" fmla="*/ 0 w 22"/>
                <a:gd name="T13" fmla="*/ 30 h 50"/>
                <a:gd name="T14" fmla="*/ 2 w 22"/>
                <a:gd name="T15" fmla="*/ 40 h 50"/>
                <a:gd name="T16" fmla="*/ 8 w 22"/>
                <a:gd name="T17" fmla="*/ 50 h 50"/>
                <a:gd name="T18" fmla="*/ 8 w 22"/>
                <a:gd name="T19" fmla="*/ 50 h 50"/>
                <a:gd name="T20" fmla="*/ 12 w 22"/>
                <a:gd name="T21" fmla="*/ 46 h 50"/>
                <a:gd name="T22" fmla="*/ 18 w 22"/>
                <a:gd name="T23" fmla="*/ 36 h 50"/>
                <a:gd name="T24" fmla="*/ 20 w 22"/>
                <a:gd name="T25" fmla="*/ 28 h 50"/>
                <a:gd name="T26" fmla="*/ 22 w 22"/>
                <a:gd name="T27" fmla="*/ 20 h 50"/>
                <a:gd name="T28" fmla="*/ 20 w 22"/>
                <a:gd name="T29" fmla="*/ 10 h 50"/>
                <a:gd name="T30" fmla="*/ 18 w 22"/>
                <a:gd name="T31" fmla="*/ 0 h 50"/>
                <a:gd name="T32" fmla="*/ 18 w 22"/>
                <a:gd name="T33" fmla="*/ 0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50">
                  <a:moveTo>
                    <a:pt x="18" y="0"/>
                  </a:moveTo>
                  <a:lnTo>
                    <a:pt x="18" y="0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4" y="14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2" y="40"/>
                  </a:lnTo>
                  <a:lnTo>
                    <a:pt x="8" y="50"/>
                  </a:lnTo>
                  <a:lnTo>
                    <a:pt x="12" y="46"/>
                  </a:lnTo>
                  <a:lnTo>
                    <a:pt x="18" y="36"/>
                  </a:lnTo>
                  <a:lnTo>
                    <a:pt x="20" y="28"/>
                  </a:lnTo>
                  <a:lnTo>
                    <a:pt x="22" y="20"/>
                  </a:lnTo>
                  <a:lnTo>
                    <a:pt x="20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5" name="Freeform 95"/>
            <p:cNvSpPr>
              <a:spLocks/>
            </p:cNvSpPr>
            <p:nvPr/>
          </p:nvSpPr>
          <p:spPr bwMode="auto">
            <a:xfrm>
              <a:off x="1916" y="2491"/>
              <a:ext cx="36" cy="52"/>
            </a:xfrm>
            <a:custGeom>
              <a:avLst/>
              <a:gdLst>
                <a:gd name="T0" fmla="*/ 0 w 36"/>
                <a:gd name="T1" fmla="*/ 0 h 52"/>
                <a:gd name="T2" fmla="*/ 0 w 36"/>
                <a:gd name="T3" fmla="*/ 0 h 52"/>
                <a:gd name="T4" fmla="*/ 0 w 36"/>
                <a:gd name="T5" fmla="*/ 8 h 52"/>
                <a:gd name="T6" fmla="*/ 0 w 36"/>
                <a:gd name="T7" fmla="*/ 14 h 52"/>
                <a:gd name="T8" fmla="*/ 0 w 36"/>
                <a:gd name="T9" fmla="*/ 22 h 52"/>
                <a:gd name="T10" fmla="*/ 4 w 36"/>
                <a:gd name="T11" fmla="*/ 30 h 52"/>
                <a:gd name="T12" fmla="*/ 10 w 36"/>
                <a:gd name="T13" fmla="*/ 40 h 52"/>
                <a:gd name="T14" fmla="*/ 20 w 36"/>
                <a:gd name="T15" fmla="*/ 46 h 52"/>
                <a:gd name="T16" fmla="*/ 34 w 36"/>
                <a:gd name="T17" fmla="*/ 52 h 52"/>
                <a:gd name="T18" fmla="*/ 34 w 36"/>
                <a:gd name="T19" fmla="*/ 52 h 52"/>
                <a:gd name="T20" fmla="*/ 36 w 36"/>
                <a:gd name="T21" fmla="*/ 46 h 52"/>
                <a:gd name="T22" fmla="*/ 36 w 36"/>
                <a:gd name="T23" fmla="*/ 40 h 52"/>
                <a:gd name="T24" fmla="*/ 34 w 36"/>
                <a:gd name="T25" fmla="*/ 32 h 52"/>
                <a:gd name="T26" fmla="*/ 30 w 36"/>
                <a:gd name="T27" fmla="*/ 24 h 52"/>
                <a:gd name="T28" fmla="*/ 24 w 36"/>
                <a:gd name="T29" fmla="*/ 16 h 52"/>
                <a:gd name="T30" fmla="*/ 14 w 36"/>
                <a:gd name="T31" fmla="*/ 8 h 52"/>
                <a:gd name="T32" fmla="*/ 0 w 36"/>
                <a:gd name="T33" fmla="*/ 0 h 52"/>
                <a:gd name="T34" fmla="*/ 0 w 36"/>
                <a:gd name="T35" fmla="*/ 0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6" h="52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10" y="40"/>
                  </a:lnTo>
                  <a:lnTo>
                    <a:pt x="20" y="46"/>
                  </a:lnTo>
                  <a:lnTo>
                    <a:pt x="34" y="52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4" y="32"/>
                  </a:lnTo>
                  <a:lnTo>
                    <a:pt x="30" y="24"/>
                  </a:lnTo>
                  <a:lnTo>
                    <a:pt x="24" y="16"/>
                  </a:lnTo>
                  <a:lnTo>
                    <a:pt x="1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6" name="Freeform 96"/>
            <p:cNvSpPr>
              <a:spLocks/>
            </p:cNvSpPr>
            <p:nvPr/>
          </p:nvSpPr>
          <p:spPr bwMode="auto">
            <a:xfrm>
              <a:off x="1956" y="2513"/>
              <a:ext cx="18" cy="50"/>
            </a:xfrm>
            <a:custGeom>
              <a:avLst/>
              <a:gdLst>
                <a:gd name="T0" fmla="*/ 8 w 18"/>
                <a:gd name="T1" fmla="*/ 50 h 50"/>
                <a:gd name="T2" fmla="*/ 8 w 18"/>
                <a:gd name="T3" fmla="*/ 50 h 50"/>
                <a:gd name="T4" fmla="*/ 6 w 18"/>
                <a:gd name="T5" fmla="*/ 46 h 50"/>
                <a:gd name="T6" fmla="*/ 2 w 18"/>
                <a:gd name="T7" fmla="*/ 34 h 50"/>
                <a:gd name="T8" fmla="*/ 0 w 18"/>
                <a:gd name="T9" fmla="*/ 26 h 50"/>
                <a:gd name="T10" fmla="*/ 2 w 18"/>
                <a:gd name="T11" fmla="*/ 18 h 50"/>
                <a:gd name="T12" fmla="*/ 4 w 18"/>
                <a:gd name="T13" fmla="*/ 10 h 50"/>
                <a:gd name="T14" fmla="*/ 10 w 18"/>
                <a:gd name="T15" fmla="*/ 0 h 50"/>
                <a:gd name="T16" fmla="*/ 10 w 18"/>
                <a:gd name="T17" fmla="*/ 0 h 50"/>
                <a:gd name="T18" fmla="*/ 12 w 18"/>
                <a:gd name="T19" fmla="*/ 4 h 50"/>
                <a:gd name="T20" fmla="*/ 16 w 18"/>
                <a:gd name="T21" fmla="*/ 16 h 50"/>
                <a:gd name="T22" fmla="*/ 18 w 18"/>
                <a:gd name="T23" fmla="*/ 22 h 50"/>
                <a:gd name="T24" fmla="*/ 16 w 18"/>
                <a:gd name="T25" fmla="*/ 30 h 50"/>
                <a:gd name="T26" fmla="*/ 14 w 18"/>
                <a:gd name="T27" fmla="*/ 40 h 50"/>
                <a:gd name="T28" fmla="*/ 8 w 18"/>
                <a:gd name="T29" fmla="*/ 50 h 50"/>
                <a:gd name="T30" fmla="*/ 8 w 18"/>
                <a:gd name="T31" fmla="*/ 50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50">
                  <a:moveTo>
                    <a:pt x="8" y="50"/>
                  </a:moveTo>
                  <a:lnTo>
                    <a:pt x="8" y="50"/>
                  </a:lnTo>
                  <a:lnTo>
                    <a:pt x="6" y="46"/>
                  </a:lnTo>
                  <a:lnTo>
                    <a:pt x="2" y="34"/>
                  </a:lnTo>
                  <a:lnTo>
                    <a:pt x="0" y="26"/>
                  </a:lnTo>
                  <a:lnTo>
                    <a:pt x="2" y="18"/>
                  </a:lnTo>
                  <a:lnTo>
                    <a:pt x="4" y="10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6" y="16"/>
                  </a:lnTo>
                  <a:lnTo>
                    <a:pt x="18" y="22"/>
                  </a:lnTo>
                  <a:lnTo>
                    <a:pt x="16" y="30"/>
                  </a:lnTo>
                  <a:lnTo>
                    <a:pt x="14" y="40"/>
                  </a:lnTo>
                  <a:lnTo>
                    <a:pt x="8" y="5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7" name="Freeform 97"/>
            <p:cNvSpPr>
              <a:spLocks/>
            </p:cNvSpPr>
            <p:nvPr/>
          </p:nvSpPr>
          <p:spPr bwMode="auto">
            <a:xfrm>
              <a:off x="1928" y="2551"/>
              <a:ext cx="42" cy="30"/>
            </a:xfrm>
            <a:custGeom>
              <a:avLst/>
              <a:gdLst>
                <a:gd name="T0" fmla="*/ 42 w 42"/>
                <a:gd name="T1" fmla="*/ 30 h 30"/>
                <a:gd name="T2" fmla="*/ 42 w 42"/>
                <a:gd name="T3" fmla="*/ 30 h 30"/>
                <a:gd name="T4" fmla="*/ 40 w 42"/>
                <a:gd name="T5" fmla="*/ 24 h 30"/>
                <a:gd name="T6" fmla="*/ 38 w 42"/>
                <a:gd name="T7" fmla="*/ 20 h 30"/>
                <a:gd name="T8" fmla="*/ 34 w 42"/>
                <a:gd name="T9" fmla="*/ 12 h 30"/>
                <a:gd name="T10" fmla="*/ 30 w 42"/>
                <a:gd name="T11" fmla="*/ 8 h 30"/>
                <a:gd name="T12" fmla="*/ 22 w 42"/>
                <a:gd name="T13" fmla="*/ 2 h 30"/>
                <a:gd name="T14" fmla="*/ 12 w 42"/>
                <a:gd name="T15" fmla="*/ 0 h 30"/>
                <a:gd name="T16" fmla="*/ 0 w 42"/>
                <a:gd name="T17" fmla="*/ 2 h 30"/>
                <a:gd name="T18" fmla="*/ 0 w 42"/>
                <a:gd name="T19" fmla="*/ 2 h 30"/>
                <a:gd name="T20" fmla="*/ 2 w 42"/>
                <a:gd name="T21" fmla="*/ 6 h 30"/>
                <a:gd name="T22" fmla="*/ 10 w 42"/>
                <a:gd name="T23" fmla="*/ 16 h 30"/>
                <a:gd name="T24" fmla="*/ 16 w 42"/>
                <a:gd name="T25" fmla="*/ 20 h 30"/>
                <a:gd name="T26" fmla="*/ 22 w 42"/>
                <a:gd name="T27" fmla="*/ 26 h 30"/>
                <a:gd name="T28" fmla="*/ 32 w 42"/>
                <a:gd name="T29" fmla="*/ 30 h 30"/>
                <a:gd name="T30" fmla="*/ 42 w 42"/>
                <a:gd name="T31" fmla="*/ 30 h 30"/>
                <a:gd name="T32" fmla="*/ 42 w 42"/>
                <a:gd name="T33" fmla="*/ 3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40" y="24"/>
                  </a:lnTo>
                  <a:lnTo>
                    <a:pt x="38" y="20"/>
                  </a:lnTo>
                  <a:lnTo>
                    <a:pt x="34" y="12"/>
                  </a:lnTo>
                  <a:lnTo>
                    <a:pt x="30" y="8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10" y="16"/>
                  </a:lnTo>
                  <a:lnTo>
                    <a:pt x="16" y="20"/>
                  </a:lnTo>
                  <a:lnTo>
                    <a:pt x="22" y="26"/>
                  </a:lnTo>
                  <a:lnTo>
                    <a:pt x="32" y="30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8" name="Freeform 98"/>
            <p:cNvSpPr>
              <a:spLocks/>
            </p:cNvSpPr>
            <p:nvPr/>
          </p:nvSpPr>
          <p:spPr bwMode="auto">
            <a:xfrm>
              <a:off x="2138" y="2517"/>
              <a:ext cx="28" cy="62"/>
            </a:xfrm>
            <a:custGeom>
              <a:avLst/>
              <a:gdLst>
                <a:gd name="T0" fmla="*/ 26 w 28"/>
                <a:gd name="T1" fmla="*/ 0 h 62"/>
                <a:gd name="T2" fmla="*/ 26 w 28"/>
                <a:gd name="T3" fmla="*/ 0 h 62"/>
                <a:gd name="T4" fmla="*/ 20 w 28"/>
                <a:gd name="T5" fmla="*/ 2 h 62"/>
                <a:gd name="T6" fmla="*/ 14 w 28"/>
                <a:gd name="T7" fmla="*/ 8 h 62"/>
                <a:gd name="T8" fmla="*/ 8 w 28"/>
                <a:gd name="T9" fmla="*/ 14 h 62"/>
                <a:gd name="T10" fmla="*/ 2 w 28"/>
                <a:gd name="T11" fmla="*/ 22 h 62"/>
                <a:gd name="T12" fmla="*/ 0 w 28"/>
                <a:gd name="T13" fmla="*/ 32 h 62"/>
                <a:gd name="T14" fmla="*/ 0 w 28"/>
                <a:gd name="T15" fmla="*/ 46 h 62"/>
                <a:gd name="T16" fmla="*/ 4 w 28"/>
                <a:gd name="T17" fmla="*/ 62 h 62"/>
                <a:gd name="T18" fmla="*/ 4 w 28"/>
                <a:gd name="T19" fmla="*/ 62 h 62"/>
                <a:gd name="T20" fmla="*/ 10 w 28"/>
                <a:gd name="T21" fmla="*/ 58 h 62"/>
                <a:gd name="T22" fmla="*/ 16 w 28"/>
                <a:gd name="T23" fmla="*/ 54 h 62"/>
                <a:gd name="T24" fmla="*/ 20 w 28"/>
                <a:gd name="T25" fmla="*/ 48 h 62"/>
                <a:gd name="T26" fmla="*/ 26 w 28"/>
                <a:gd name="T27" fmla="*/ 40 h 62"/>
                <a:gd name="T28" fmla="*/ 28 w 28"/>
                <a:gd name="T29" fmla="*/ 28 h 62"/>
                <a:gd name="T30" fmla="*/ 28 w 28"/>
                <a:gd name="T31" fmla="*/ 16 h 62"/>
                <a:gd name="T32" fmla="*/ 26 w 28"/>
                <a:gd name="T33" fmla="*/ 0 h 62"/>
                <a:gd name="T34" fmla="*/ 26 w 28"/>
                <a:gd name="T35" fmla="*/ 0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8" h="62">
                  <a:moveTo>
                    <a:pt x="26" y="0"/>
                  </a:moveTo>
                  <a:lnTo>
                    <a:pt x="26" y="0"/>
                  </a:lnTo>
                  <a:lnTo>
                    <a:pt x="20" y="2"/>
                  </a:lnTo>
                  <a:lnTo>
                    <a:pt x="14" y="8"/>
                  </a:lnTo>
                  <a:lnTo>
                    <a:pt x="8" y="14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6"/>
                  </a:lnTo>
                  <a:lnTo>
                    <a:pt x="4" y="62"/>
                  </a:lnTo>
                  <a:lnTo>
                    <a:pt x="10" y="58"/>
                  </a:lnTo>
                  <a:lnTo>
                    <a:pt x="16" y="54"/>
                  </a:lnTo>
                  <a:lnTo>
                    <a:pt x="20" y="48"/>
                  </a:lnTo>
                  <a:lnTo>
                    <a:pt x="26" y="40"/>
                  </a:lnTo>
                  <a:lnTo>
                    <a:pt x="28" y="28"/>
                  </a:lnTo>
                  <a:lnTo>
                    <a:pt x="28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9" name="Freeform 99"/>
            <p:cNvSpPr>
              <a:spLocks/>
            </p:cNvSpPr>
            <p:nvPr/>
          </p:nvSpPr>
          <p:spPr bwMode="auto">
            <a:xfrm>
              <a:off x="2136" y="2573"/>
              <a:ext cx="42" cy="30"/>
            </a:xfrm>
            <a:custGeom>
              <a:avLst/>
              <a:gdLst>
                <a:gd name="T0" fmla="*/ 0 w 42"/>
                <a:gd name="T1" fmla="*/ 30 h 30"/>
                <a:gd name="T2" fmla="*/ 0 w 42"/>
                <a:gd name="T3" fmla="*/ 30 h 30"/>
                <a:gd name="T4" fmla="*/ 2 w 42"/>
                <a:gd name="T5" fmla="*/ 24 h 30"/>
                <a:gd name="T6" fmla="*/ 8 w 42"/>
                <a:gd name="T7" fmla="*/ 14 h 30"/>
                <a:gd name="T8" fmla="*/ 14 w 42"/>
                <a:gd name="T9" fmla="*/ 8 h 30"/>
                <a:gd name="T10" fmla="*/ 20 w 42"/>
                <a:gd name="T11" fmla="*/ 4 h 30"/>
                <a:gd name="T12" fmla="*/ 30 w 42"/>
                <a:gd name="T13" fmla="*/ 0 h 30"/>
                <a:gd name="T14" fmla="*/ 42 w 42"/>
                <a:gd name="T15" fmla="*/ 0 h 30"/>
                <a:gd name="T16" fmla="*/ 42 w 42"/>
                <a:gd name="T17" fmla="*/ 0 h 30"/>
                <a:gd name="T18" fmla="*/ 40 w 42"/>
                <a:gd name="T19" fmla="*/ 4 h 30"/>
                <a:gd name="T20" fmla="*/ 34 w 42"/>
                <a:gd name="T21" fmla="*/ 14 h 30"/>
                <a:gd name="T22" fmla="*/ 28 w 42"/>
                <a:gd name="T23" fmla="*/ 20 h 30"/>
                <a:gd name="T24" fmla="*/ 20 w 42"/>
                <a:gd name="T25" fmla="*/ 24 h 30"/>
                <a:gd name="T26" fmla="*/ 10 w 42"/>
                <a:gd name="T27" fmla="*/ 28 h 30"/>
                <a:gd name="T28" fmla="*/ 0 w 42"/>
                <a:gd name="T29" fmla="*/ 30 h 30"/>
                <a:gd name="T30" fmla="*/ 0 w 42"/>
                <a:gd name="T31" fmla="*/ 30 h 3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2" h="30">
                  <a:moveTo>
                    <a:pt x="0" y="30"/>
                  </a:moveTo>
                  <a:lnTo>
                    <a:pt x="0" y="30"/>
                  </a:lnTo>
                  <a:lnTo>
                    <a:pt x="2" y="24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20" y="4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0" y="4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0" y="24"/>
                  </a:lnTo>
                  <a:lnTo>
                    <a:pt x="10" y="28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0" name="Freeform 100"/>
            <p:cNvSpPr>
              <a:spLocks/>
            </p:cNvSpPr>
            <p:nvPr/>
          </p:nvSpPr>
          <p:spPr bwMode="auto">
            <a:xfrm>
              <a:off x="2114" y="2565"/>
              <a:ext cx="20" cy="54"/>
            </a:xfrm>
            <a:custGeom>
              <a:avLst/>
              <a:gdLst>
                <a:gd name="T0" fmla="*/ 10 w 20"/>
                <a:gd name="T1" fmla="*/ 54 h 54"/>
                <a:gd name="T2" fmla="*/ 10 w 20"/>
                <a:gd name="T3" fmla="*/ 54 h 54"/>
                <a:gd name="T4" fmla="*/ 14 w 20"/>
                <a:gd name="T5" fmla="*/ 50 h 54"/>
                <a:gd name="T6" fmla="*/ 16 w 20"/>
                <a:gd name="T7" fmla="*/ 44 h 54"/>
                <a:gd name="T8" fmla="*/ 20 w 20"/>
                <a:gd name="T9" fmla="*/ 38 h 54"/>
                <a:gd name="T10" fmla="*/ 20 w 20"/>
                <a:gd name="T11" fmla="*/ 28 h 54"/>
                <a:gd name="T12" fmla="*/ 20 w 20"/>
                <a:gd name="T13" fmla="*/ 20 h 54"/>
                <a:gd name="T14" fmla="*/ 14 w 20"/>
                <a:gd name="T15" fmla="*/ 10 h 54"/>
                <a:gd name="T16" fmla="*/ 6 w 20"/>
                <a:gd name="T17" fmla="*/ 0 h 54"/>
                <a:gd name="T18" fmla="*/ 6 w 20"/>
                <a:gd name="T19" fmla="*/ 0 h 54"/>
                <a:gd name="T20" fmla="*/ 4 w 20"/>
                <a:gd name="T21" fmla="*/ 4 h 54"/>
                <a:gd name="T22" fmla="*/ 0 w 20"/>
                <a:gd name="T23" fmla="*/ 18 h 54"/>
                <a:gd name="T24" fmla="*/ 0 w 20"/>
                <a:gd name="T25" fmla="*/ 26 h 54"/>
                <a:gd name="T26" fmla="*/ 0 w 20"/>
                <a:gd name="T27" fmla="*/ 36 h 54"/>
                <a:gd name="T28" fmla="*/ 4 w 20"/>
                <a:gd name="T29" fmla="*/ 46 h 54"/>
                <a:gd name="T30" fmla="*/ 10 w 20"/>
                <a:gd name="T31" fmla="*/ 54 h 54"/>
                <a:gd name="T32" fmla="*/ 10 w 20"/>
                <a:gd name="T33" fmla="*/ 54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54">
                  <a:moveTo>
                    <a:pt x="10" y="54"/>
                  </a:moveTo>
                  <a:lnTo>
                    <a:pt x="10" y="54"/>
                  </a:lnTo>
                  <a:lnTo>
                    <a:pt x="14" y="50"/>
                  </a:lnTo>
                  <a:lnTo>
                    <a:pt x="16" y="44"/>
                  </a:lnTo>
                  <a:lnTo>
                    <a:pt x="20" y="38"/>
                  </a:lnTo>
                  <a:lnTo>
                    <a:pt x="20" y="28"/>
                  </a:lnTo>
                  <a:lnTo>
                    <a:pt x="20" y="20"/>
                  </a:lnTo>
                  <a:lnTo>
                    <a:pt x="14" y="10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36"/>
                  </a:lnTo>
                  <a:lnTo>
                    <a:pt x="4" y="46"/>
                  </a:lnTo>
                  <a:lnTo>
                    <a:pt x="10" y="5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1" name="Freeform 101"/>
            <p:cNvSpPr>
              <a:spLocks/>
            </p:cNvSpPr>
            <p:nvPr/>
          </p:nvSpPr>
          <p:spPr bwMode="auto">
            <a:xfrm>
              <a:off x="2080" y="2423"/>
              <a:ext cx="32" cy="78"/>
            </a:xfrm>
            <a:custGeom>
              <a:avLst/>
              <a:gdLst>
                <a:gd name="T0" fmla="*/ 14 w 32"/>
                <a:gd name="T1" fmla="*/ 0 h 78"/>
                <a:gd name="T2" fmla="*/ 14 w 32"/>
                <a:gd name="T3" fmla="*/ 0 h 78"/>
                <a:gd name="T4" fmla="*/ 10 w 32"/>
                <a:gd name="T5" fmla="*/ 6 h 78"/>
                <a:gd name="T6" fmla="*/ 4 w 32"/>
                <a:gd name="T7" fmla="*/ 14 h 78"/>
                <a:gd name="T8" fmla="*/ 2 w 32"/>
                <a:gd name="T9" fmla="*/ 24 h 78"/>
                <a:gd name="T10" fmla="*/ 0 w 32"/>
                <a:gd name="T11" fmla="*/ 34 h 78"/>
                <a:gd name="T12" fmla="*/ 0 w 32"/>
                <a:gd name="T13" fmla="*/ 48 h 78"/>
                <a:gd name="T14" fmla="*/ 6 w 32"/>
                <a:gd name="T15" fmla="*/ 62 h 78"/>
                <a:gd name="T16" fmla="*/ 10 w 32"/>
                <a:gd name="T17" fmla="*/ 70 h 78"/>
                <a:gd name="T18" fmla="*/ 18 w 32"/>
                <a:gd name="T19" fmla="*/ 78 h 78"/>
                <a:gd name="T20" fmla="*/ 18 w 32"/>
                <a:gd name="T21" fmla="*/ 78 h 78"/>
                <a:gd name="T22" fmla="*/ 22 w 32"/>
                <a:gd name="T23" fmla="*/ 72 h 78"/>
                <a:gd name="T24" fmla="*/ 26 w 32"/>
                <a:gd name="T25" fmla="*/ 64 h 78"/>
                <a:gd name="T26" fmla="*/ 30 w 32"/>
                <a:gd name="T27" fmla="*/ 56 h 78"/>
                <a:gd name="T28" fmla="*/ 32 w 32"/>
                <a:gd name="T29" fmla="*/ 44 h 78"/>
                <a:gd name="T30" fmla="*/ 30 w 32"/>
                <a:gd name="T31" fmla="*/ 30 h 78"/>
                <a:gd name="T32" fmla="*/ 24 w 32"/>
                <a:gd name="T33" fmla="*/ 16 h 78"/>
                <a:gd name="T34" fmla="*/ 14 w 32"/>
                <a:gd name="T35" fmla="*/ 0 h 78"/>
                <a:gd name="T36" fmla="*/ 14 w 32"/>
                <a:gd name="T37" fmla="*/ 0 h 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" h="78">
                  <a:moveTo>
                    <a:pt x="14" y="0"/>
                  </a:moveTo>
                  <a:lnTo>
                    <a:pt x="14" y="0"/>
                  </a:lnTo>
                  <a:lnTo>
                    <a:pt x="10" y="6"/>
                  </a:lnTo>
                  <a:lnTo>
                    <a:pt x="4" y="14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48"/>
                  </a:lnTo>
                  <a:lnTo>
                    <a:pt x="6" y="62"/>
                  </a:lnTo>
                  <a:lnTo>
                    <a:pt x="10" y="7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6" y="64"/>
                  </a:lnTo>
                  <a:lnTo>
                    <a:pt x="30" y="56"/>
                  </a:lnTo>
                  <a:lnTo>
                    <a:pt x="32" y="44"/>
                  </a:lnTo>
                  <a:lnTo>
                    <a:pt x="30" y="30"/>
                  </a:lnTo>
                  <a:lnTo>
                    <a:pt x="24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2" name="Freeform 102"/>
            <p:cNvSpPr>
              <a:spLocks/>
            </p:cNvSpPr>
            <p:nvPr/>
          </p:nvSpPr>
          <p:spPr bwMode="auto">
            <a:xfrm>
              <a:off x="2100" y="2479"/>
              <a:ext cx="34" cy="52"/>
            </a:xfrm>
            <a:custGeom>
              <a:avLst/>
              <a:gdLst>
                <a:gd name="T0" fmla="*/ 0 w 34"/>
                <a:gd name="T1" fmla="*/ 52 h 52"/>
                <a:gd name="T2" fmla="*/ 0 w 34"/>
                <a:gd name="T3" fmla="*/ 52 h 52"/>
                <a:gd name="T4" fmla="*/ 0 w 34"/>
                <a:gd name="T5" fmla="*/ 46 h 52"/>
                <a:gd name="T6" fmla="*/ 2 w 34"/>
                <a:gd name="T7" fmla="*/ 30 h 52"/>
                <a:gd name="T8" fmla="*/ 6 w 34"/>
                <a:gd name="T9" fmla="*/ 22 h 52"/>
                <a:gd name="T10" fmla="*/ 12 w 34"/>
                <a:gd name="T11" fmla="*/ 12 h 52"/>
                <a:gd name="T12" fmla="*/ 22 w 34"/>
                <a:gd name="T13" fmla="*/ 6 h 52"/>
                <a:gd name="T14" fmla="*/ 34 w 34"/>
                <a:gd name="T15" fmla="*/ 0 h 52"/>
                <a:gd name="T16" fmla="*/ 34 w 34"/>
                <a:gd name="T17" fmla="*/ 0 h 52"/>
                <a:gd name="T18" fmla="*/ 34 w 34"/>
                <a:gd name="T19" fmla="*/ 6 h 52"/>
                <a:gd name="T20" fmla="*/ 30 w 34"/>
                <a:gd name="T21" fmla="*/ 18 h 52"/>
                <a:gd name="T22" fmla="*/ 26 w 34"/>
                <a:gd name="T23" fmla="*/ 28 h 52"/>
                <a:gd name="T24" fmla="*/ 20 w 34"/>
                <a:gd name="T25" fmla="*/ 36 h 52"/>
                <a:gd name="T26" fmla="*/ 12 w 34"/>
                <a:gd name="T27" fmla="*/ 44 h 52"/>
                <a:gd name="T28" fmla="*/ 0 w 34"/>
                <a:gd name="T29" fmla="*/ 52 h 52"/>
                <a:gd name="T30" fmla="*/ 0 w 34"/>
                <a:gd name="T31" fmla="*/ 52 h 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4" h="52">
                  <a:moveTo>
                    <a:pt x="0" y="52"/>
                  </a:moveTo>
                  <a:lnTo>
                    <a:pt x="0" y="52"/>
                  </a:lnTo>
                  <a:lnTo>
                    <a:pt x="0" y="46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12" y="12"/>
                  </a:lnTo>
                  <a:lnTo>
                    <a:pt x="22" y="6"/>
                  </a:lnTo>
                  <a:lnTo>
                    <a:pt x="34" y="0"/>
                  </a:lnTo>
                  <a:lnTo>
                    <a:pt x="34" y="6"/>
                  </a:lnTo>
                  <a:lnTo>
                    <a:pt x="30" y="18"/>
                  </a:lnTo>
                  <a:lnTo>
                    <a:pt x="26" y="28"/>
                  </a:lnTo>
                  <a:lnTo>
                    <a:pt x="20" y="36"/>
                  </a:lnTo>
                  <a:lnTo>
                    <a:pt x="12" y="44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3" name="Freeform 103"/>
            <p:cNvSpPr>
              <a:spLocks/>
            </p:cNvSpPr>
            <p:nvPr/>
          </p:nvSpPr>
          <p:spPr bwMode="auto">
            <a:xfrm>
              <a:off x="2066" y="2495"/>
              <a:ext cx="32" cy="60"/>
            </a:xfrm>
            <a:custGeom>
              <a:avLst/>
              <a:gdLst>
                <a:gd name="T0" fmla="*/ 28 w 32"/>
                <a:gd name="T1" fmla="*/ 60 h 60"/>
                <a:gd name="T2" fmla="*/ 28 w 32"/>
                <a:gd name="T3" fmla="*/ 60 h 60"/>
                <a:gd name="T4" fmla="*/ 30 w 32"/>
                <a:gd name="T5" fmla="*/ 52 h 60"/>
                <a:gd name="T6" fmla="*/ 32 w 32"/>
                <a:gd name="T7" fmla="*/ 44 h 60"/>
                <a:gd name="T8" fmla="*/ 32 w 32"/>
                <a:gd name="T9" fmla="*/ 36 h 60"/>
                <a:gd name="T10" fmla="*/ 28 w 32"/>
                <a:gd name="T11" fmla="*/ 26 h 60"/>
                <a:gd name="T12" fmla="*/ 24 w 32"/>
                <a:gd name="T13" fmla="*/ 16 h 60"/>
                <a:gd name="T14" fmla="*/ 14 w 32"/>
                <a:gd name="T15" fmla="*/ 6 h 60"/>
                <a:gd name="T16" fmla="*/ 0 w 32"/>
                <a:gd name="T17" fmla="*/ 0 h 60"/>
                <a:gd name="T18" fmla="*/ 0 w 32"/>
                <a:gd name="T19" fmla="*/ 0 h 60"/>
                <a:gd name="T20" fmla="*/ 0 w 32"/>
                <a:gd name="T21" fmla="*/ 6 h 60"/>
                <a:gd name="T22" fmla="*/ 2 w 32"/>
                <a:gd name="T23" fmla="*/ 22 h 60"/>
                <a:gd name="T24" fmla="*/ 6 w 32"/>
                <a:gd name="T25" fmla="*/ 32 h 60"/>
                <a:gd name="T26" fmla="*/ 10 w 32"/>
                <a:gd name="T27" fmla="*/ 42 h 60"/>
                <a:gd name="T28" fmla="*/ 18 w 32"/>
                <a:gd name="T29" fmla="*/ 50 h 60"/>
                <a:gd name="T30" fmla="*/ 28 w 32"/>
                <a:gd name="T31" fmla="*/ 60 h 60"/>
                <a:gd name="T32" fmla="*/ 28 w 32"/>
                <a:gd name="T33" fmla="*/ 6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" h="60">
                  <a:moveTo>
                    <a:pt x="28" y="60"/>
                  </a:moveTo>
                  <a:lnTo>
                    <a:pt x="28" y="60"/>
                  </a:lnTo>
                  <a:lnTo>
                    <a:pt x="30" y="52"/>
                  </a:lnTo>
                  <a:lnTo>
                    <a:pt x="32" y="44"/>
                  </a:lnTo>
                  <a:lnTo>
                    <a:pt x="32" y="36"/>
                  </a:lnTo>
                  <a:lnTo>
                    <a:pt x="28" y="26"/>
                  </a:lnTo>
                  <a:lnTo>
                    <a:pt x="24" y="1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22"/>
                  </a:lnTo>
                  <a:lnTo>
                    <a:pt x="6" y="32"/>
                  </a:lnTo>
                  <a:lnTo>
                    <a:pt x="10" y="42"/>
                  </a:lnTo>
                  <a:lnTo>
                    <a:pt x="18" y="50"/>
                  </a:lnTo>
                  <a:lnTo>
                    <a:pt x="28" y="6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4" name="Freeform 104"/>
            <p:cNvSpPr>
              <a:spLocks/>
            </p:cNvSpPr>
            <p:nvPr/>
          </p:nvSpPr>
          <p:spPr bwMode="auto">
            <a:xfrm>
              <a:off x="2046" y="2651"/>
              <a:ext cx="28" cy="62"/>
            </a:xfrm>
            <a:custGeom>
              <a:avLst/>
              <a:gdLst>
                <a:gd name="T0" fmla="*/ 24 w 28"/>
                <a:gd name="T1" fmla="*/ 0 h 62"/>
                <a:gd name="T2" fmla="*/ 24 w 28"/>
                <a:gd name="T3" fmla="*/ 0 h 62"/>
                <a:gd name="T4" fmla="*/ 18 w 28"/>
                <a:gd name="T5" fmla="*/ 4 h 62"/>
                <a:gd name="T6" fmla="*/ 12 w 28"/>
                <a:gd name="T7" fmla="*/ 8 h 62"/>
                <a:gd name="T8" fmla="*/ 8 w 28"/>
                <a:gd name="T9" fmla="*/ 16 h 62"/>
                <a:gd name="T10" fmla="*/ 2 w 28"/>
                <a:gd name="T11" fmla="*/ 24 h 62"/>
                <a:gd name="T12" fmla="*/ 0 w 28"/>
                <a:gd name="T13" fmla="*/ 34 h 62"/>
                <a:gd name="T14" fmla="*/ 0 w 28"/>
                <a:gd name="T15" fmla="*/ 48 h 62"/>
                <a:gd name="T16" fmla="*/ 4 w 28"/>
                <a:gd name="T17" fmla="*/ 62 h 62"/>
                <a:gd name="T18" fmla="*/ 4 w 28"/>
                <a:gd name="T19" fmla="*/ 62 h 62"/>
                <a:gd name="T20" fmla="*/ 10 w 28"/>
                <a:gd name="T21" fmla="*/ 60 h 62"/>
                <a:gd name="T22" fmla="*/ 14 w 28"/>
                <a:gd name="T23" fmla="*/ 56 h 62"/>
                <a:gd name="T24" fmla="*/ 20 w 28"/>
                <a:gd name="T25" fmla="*/ 48 h 62"/>
                <a:gd name="T26" fmla="*/ 24 w 28"/>
                <a:gd name="T27" fmla="*/ 40 h 62"/>
                <a:gd name="T28" fmla="*/ 28 w 28"/>
                <a:gd name="T29" fmla="*/ 30 h 62"/>
                <a:gd name="T30" fmla="*/ 28 w 28"/>
                <a:gd name="T31" fmla="*/ 16 h 62"/>
                <a:gd name="T32" fmla="*/ 24 w 28"/>
                <a:gd name="T33" fmla="*/ 0 h 62"/>
                <a:gd name="T34" fmla="*/ 24 w 28"/>
                <a:gd name="T35" fmla="*/ 0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8" h="62">
                  <a:moveTo>
                    <a:pt x="24" y="0"/>
                  </a:moveTo>
                  <a:lnTo>
                    <a:pt x="24" y="0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6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48"/>
                  </a:lnTo>
                  <a:lnTo>
                    <a:pt x="4" y="62"/>
                  </a:lnTo>
                  <a:lnTo>
                    <a:pt x="10" y="60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4" y="40"/>
                  </a:lnTo>
                  <a:lnTo>
                    <a:pt x="28" y="30"/>
                  </a:lnTo>
                  <a:lnTo>
                    <a:pt x="28" y="1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5" name="Freeform 105"/>
            <p:cNvSpPr>
              <a:spLocks/>
            </p:cNvSpPr>
            <p:nvPr/>
          </p:nvSpPr>
          <p:spPr bwMode="auto">
            <a:xfrm>
              <a:off x="2044" y="2707"/>
              <a:ext cx="42" cy="32"/>
            </a:xfrm>
            <a:custGeom>
              <a:avLst/>
              <a:gdLst>
                <a:gd name="T0" fmla="*/ 0 w 42"/>
                <a:gd name="T1" fmla="*/ 32 h 32"/>
                <a:gd name="T2" fmla="*/ 0 w 42"/>
                <a:gd name="T3" fmla="*/ 32 h 32"/>
                <a:gd name="T4" fmla="*/ 2 w 42"/>
                <a:gd name="T5" fmla="*/ 26 h 32"/>
                <a:gd name="T6" fmla="*/ 8 w 42"/>
                <a:gd name="T7" fmla="*/ 16 h 32"/>
                <a:gd name="T8" fmla="*/ 14 w 42"/>
                <a:gd name="T9" fmla="*/ 10 h 32"/>
                <a:gd name="T10" fmla="*/ 20 w 42"/>
                <a:gd name="T11" fmla="*/ 4 h 32"/>
                <a:gd name="T12" fmla="*/ 30 w 42"/>
                <a:gd name="T13" fmla="*/ 2 h 32"/>
                <a:gd name="T14" fmla="*/ 42 w 42"/>
                <a:gd name="T15" fmla="*/ 0 h 32"/>
                <a:gd name="T16" fmla="*/ 42 w 42"/>
                <a:gd name="T17" fmla="*/ 0 h 32"/>
                <a:gd name="T18" fmla="*/ 40 w 42"/>
                <a:gd name="T19" fmla="*/ 4 h 32"/>
                <a:gd name="T20" fmla="*/ 34 w 42"/>
                <a:gd name="T21" fmla="*/ 14 h 32"/>
                <a:gd name="T22" fmla="*/ 28 w 42"/>
                <a:gd name="T23" fmla="*/ 20 h 32"/>
                <a:gd name="T24" fmla="*/ 20 w 42"/>
                <a:gd name="T25" fmla="*/ 26 h 32"/>
                <a:gd name="T26" fmla="*/ 12 w 42"/>
                <a:gd name="T27" fmla="*/ 30 h 32"/>
                <a:gd name="T28" fmla="*/ 0 w 42"/>
                <a:gd name="T29" fmla="*/ 32 h 32"/>
                <a:gd name="T30" fmla="*/ 0 w 42"/>
                <a:gd name="T31" fmla="*/ 32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2" h="32">
                  <a:moveTo>
                    <a:pt x="0" y="32"/>
                  </a:moveTo>
                  <a:lnTo>
                    <a:pt x="0" y="32"/>
                  </a:lnTo>
                  <a:lnTo>
                    <a:pt x="2" y="26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4"/>
                  </a:lnTo>
                  <a:lnTo>
                    <a:pt x="30" y="2"/>
                  </a:lnTo>
                  <a:lnTo>
                    <a:pt x="42" y="0"/>
                  </a:lnTo>
                  <a:lnTo>
                    <a:pt x="40" y="4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0" y="26"/>
                  </a:lnTo>
                  <a:lnTo>
                    <a:pt x="12" y="3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6" name="Freeform 106"/>
            <p:cNvSpPr>
              <a:spLocks/>
            </p:cNvSpPr>
            <p:nvPr/>
          </p:nvSpPr>
          <p:spPr bwMode="auto">
            <a:xfrm>
              <a:off x="2022" y="2701"/>
              <a:ext cx="20" cy="54"/>
            </a:xfrm>
            <a:custGeom>
              <a:avLst/>
              <a:gdLst>
                <a:gd name="T0" fmla="*/ 10 w 20"/>
                <a:gd name="T1" fmla="*/ 54 h 54"/>
                <a:gd name="T2" fmla="*/ 10 w 20"/>
                <a:gd name="T3" fmla="*/ 54 h 54"/>
                <a:gd name="T4" fmla="*/ 14 w 20"/>
                <a:gd name="T5" fmla="*/ 50 h 54"/>
                <a:gd name="T6" fmla="*/ 18 w 20"/>
                <a:gd name="T7" fmla="*/ 44 h 54"/>
                <a:gd name="T8" fmla="*/ 20 w 20"/>
                <a:gd name="T9" fmla="*/ 36 h 54"/>
                <a:gd name="T10" fmla="*/ 20 w 20"/>
                <a:gd name="T11" fmla="*/ 28 h 54"/>
                <a:gd name="T12" fmla="*/ 20 w 20"/>
                <a:gd name="T13" fmla="*/ 18 h 54"/>
                <a:gd name="T14" fmla="*/ 14 w 20"/>
                <a:gd name="T15" fmla="*/ 10 h 54"/>
                <a:gd name="T16" fmla="*/ 6 w 20"/>
                <a:gd name="T17" fmla="*/ 0 h 54"/>
                <a:gd name="T18" fmla="*/ 6 w 20"/>
                <a:gd name="T19" fmla="*/ 0 h 54"/>
                <a:gd name="T20" fmla="*/ 4 w 20"/>
                <a:gd name="T21" fmla="*/ 4 h 54"/>
                <a:gd name="T22" fmla="*/ 0 w 20"/>
                <a:gd name="T23" fmla="*/ 18 h 54"/>
                <a:gd name="T24" fmla="*/ 0 w 20"/>
                <a:gd name="T25" fmla="*/ 26 h 54"/>
                <a:gd name="T26" fmla="*/ 2 w 20"/>
                <a:gd name="T27" fmla="*/ 36 h 54"/>
                <a:gd name="T28" fmla="*/ 4 w 20"/>
                <a:gd name="T29" fmla="*/ 46 h 54"/>
                <a:gd name="T30" fmla="*/ 10 w 20"/>
                <a:gd name="T31" fmla="*/ 54 h 54"/>
                <a:gd name="T32" fmla="*/ 10 w 20"/>
                <a:gd name="T33" fmla="*/ 54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54">
                  <a:moveTo>
                    <a:pt x="10" y="54"/>
                  </a:moveTo>
                  <a:lnTo>
                    <a:pt x="10" y="54"/>
                  </a:lnTo>
                  <a:lnTo>
                    <a:pt x="14" y="50"/>
                  </a:lnTo>
                  <a:lnTo>
                    <a:pt x="18" y="44"/>
                  </a:lnTo>
                  <a:lnTo>
                    <a:pt x="20" y="36"/>
                  </a:lnTo>
                  <a:lnTo>
                    <a:pt x="20" y="2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4" y="46"/>
                  </a:lnTo>
                  <a:lnTo>
                    <a:pt x="10" y="5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7" name="Freeform 107"/>
            <p:cNvSpPr>
              <a:spLocks/>
            </p:cNvSpPr>
            <p:nvPr/>
          </p:nvSpPr>
          <p:spPr bwMode="auto">
            <a:xfrm>
              <a:off x="2300" y="2665"/>
              <a:ext cx="34" cy="66"/>
            </a:xfrm>
            <a:custGeom>
              <a:avLst/>
              <a:gdLst>
                <a:gd name="T0" fmla="*/ 32 w 34"/>
                <a:gd name="T1" fmla="*/ 0 h 66"/>
                <a:gd name="T2" fmla="*/ 32 w 34"/>
                <a:gd name="T3" fmla="*/ 0 h 66"/>
                <a:gd name="T4" fmla="*/ 24 w 34"/>
                <a:gd name="T5" fmla="*/ 4 h 66"/>
                <a:gd name="T6" fmla="*/ 18 w 34"/>
                <a:gd name="T7" fmla="*/ 8 h 66"/>
                <a:gd name="T8" fmla="*/ 12 w 34"/>
                <a:gd name="T9" fmla="*/ 14 h 66"/>
                <a:gd name="T10" fmla="*/ 6 w 34"/>
                <a:gd name="T11" fmla="*/ 24 h 66"/>
                <a:gd name="T12" fmla="*/ 2 w 34"/>
                <a:gd name="T13" fmla="*/ 34 h 66"/>
                <a:gd name="T14" fmla="*/ 0 w 34"/>
                <a:gd name="T15" fmla="*/ 50 h 66"/>
                <a:gd name="T16" fmla="*/ 4 w 34"/>
                <a:gd name="T17" fmla="*/ 66 h 66"/>
                <a:gd name="T18" fmla="*/ 4 w 34"/>
                <a:gd name="T19" fmla="*/ 66 h 66"/>
                <a:gd name="T20" fmla="*/ 12 w 34"/>
                <a:gd name="T21" fmla="*/ 64 h 66"/>
                <a:gd name="T22" fmla="*/ 16 w 34"/>
                <a:gd name="T23" fmla="*/ 58 h 66"/>
                <a:gd name="T24" fmla="*/ 24 w 34"/>
                <a:gd name="T25" fmla="*/ 52 h 66"/>
                <a:gd name="T26" fmla="*/ 30 w 34"/>
                <a:gd name="T27" fmla="*/ 44 h 66"/>
                <a:gd name="T28" fmla="*/ 34 w 34"/>
                <a:gd name="T29" fmla="*/ 32 h 66"/>
                <a:gd name="T30" fmla="*/ 34 w 34"/>
                <a:gd name="T31" fmla="*/ 18 h 66"/>
                <a:gd name="T32" fmla="*/ 32 w 34"/>
                <a:gd name="T33" fmla="*/ 0 h 66"/>
                <a:gd name="T34" fmla="*/ 32 w 34"/>
                <a:gd name="T35" fmla="*/ 0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66">
                  <a:moveTo>
                    <a:pt x="32" y="0"/>
                  </a:moveTo>
                  <a:lnTo>
                    <a:pt x="32" y="0"/>
                  </a:lnTo>
                  <a:lnTo>
                    <a:pt x="24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6" y="24"/>
                  </a:lnTo>
                  <a:lnTo>
                    <a:pt x="2" y="34"/>
                  </a:lnTo>
                  <a:lnTo>
                    <a:pt x="0" y="50"/>
                  </a:lnTo>
                  <a:lnTo>
                    <a:pt x="4" y="66"/>
                  </a:lnTo>
                  <a:lnTo>
                    <a:pt x="12" y="64"/>
                  </a:lnTo>
                  <a:lnTo>
                    <a:pt x="16" y="58"/>
                  </a:lnTo>
                  <a:lnTo>
                    <a:pt x="24" y="52"/>
                  </a:lnTo>
                  <a:lnTo>
                    <a:pt x="30" y="44"/>
                  </a:lnTo>
                  <a:lnTo>
                    <a:pt x="34" y="32"/>
                  </a:lnTo>
                  <a:lnTo>
                    <a:pt x="34" y="1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8" name="Freeform 108"/>
            <p:cNvSpPr>
              <a:spLocks/>
            </p:cNvSpPr>
            <p:nvPr/>
          </p:nvSpPr>
          <p:spPr bwMode="auto">
            <a:xfrm>
              <a:off x="2296" y="2727"/>
              <a:ext cx="48" cy="32"/>
            </a:xfrm>
            <a:custGeom>
              <a:avLst/>
              <a:gdLst>
                <a:gd name="T0" fmla="*/ 0 w 48"/>
                <a:gd name="T1" fmla="*/ 32 h 32"/>
                <a:gd name="T2" fmla="*/ 0 w 48"/>
                <a:gd name="T3" fmla="*/ 32 h 32"/>
                <a:gd name="T4" fmla="*/ 2 w 48"/>
                <a:gd name="T5" fmla="*/ 26 h 32"/>
                <a:gd name="T6" fmla="*/ 10 w 48"/>
                <a:gd name="T7" fmla="*/ 14 h 32"/>
                <a:gd name="T8" fmla="*/ 16 w 48"/>
                <a:gd name="T9" fmla="*/ 8 h 32"/>
                <a:gd name="T10" fmla="*/ 24 w 48"/>
                <a:gd name="T11" fmla="*/ 2 h 32"/>
                <a:gd name="T12" fmla="*/ 36 w 48"/>
                <a:gd name="T13" fmla="*/ 0 h 32"/>
                <a:gd name="T14" fmla="*/ 48 w 48"/>
                <a:gd name="T15" fmla="*/ 0 h 32"/>
                <a:gd name="T16" fmla="*/ 48 w 48"/>
                <a:gd name="T17" fmla="*/ 0 h 32"/>
                <a:gd name="T18" fmla="*/ 46 w 48"/>
                <a:gd name="T19" fmla="*/ 4 h 32"/>
                <a:gd name="T20" fmla="*/ 38 w 48"/>
                <a:gd name="T21" fmla="*/ 16 h 32"/>
                <a:gd name="T22" fmla="*/ 32 w 48"/>
                <a:gd name="T23" fmla="*/ 20 h 32"/>
                <a:gd name="T24" fmla="*/ 24 w 48"/>
                <a:gd name="T25" fmla="*/ 26 h 32"/>
                <a:gd name="T26" fmla="*/ 12 w 48"/>
                <a:gd name="T27" fmla="*/ 30 h 32"/>
                <a:gd name="T28" fmla="*/ 0 w 48"/>
                <a:gd name="T29" fmla="*/ 32 h 32"/>
                <a:gd name="T30" fmla="*/ 0 w 48"/>
                <a:gd name="T31" fmla="*/ 32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8" h="32">
                  <a:moveTo>
                    <a:pt x="0" y="32"/>
                  </a:moveTo>
                  <a:lnTo>
                    <a:pt x="0" y="32"/>
                  </a:lnTo>
                  <a:lnTo>
                    <a:pt x="2" y="26"/>
                  </a:lnTo>
                  <a:lnTo>
                    <a:pt x="10" y="14"/>
                  </a:lnTo>
                  <a:lnTo>
                    <a:pt x="16" y="8"/>
                  </a:lnTo>
                  <a:lnTo>
                    <a:pt x="24" y="2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46" y="4"/>
                  </a:lnTo>
                  <a:lnTo>
                    <a:pt x="38" y="16"/>
                  </a:lnTo>
                  <a:lnTo>
                    <a:pt x="32" y="20"/>
                  </a:lnTo>
                  <a:lnTo>
                    <a:pt x="24" y="26"/>
                  </a:lnTo>
                  <a:lnTo>
                    <a:pt x="12" y="3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19" name="Freeform 109"/>
            <p:cNvSpPr>
              <a:spLocks/>
            </p:cNvSpPr>
            <p:nvPr/>
          </p:nvSpPr>
          <p:spPr bwMode="auto">
            <a:xfrm>
              <a:off x="2272" y="2715"/>
              <a:ext cx="24" cy="62"/>
            </a:xfrm>
            <a:custGeom>
              <a:avLst/>
              <a:gdLst>
                <a:gd name="T0" fmla="*/ 10 w 24"/>
                <a:gd name="T1" fmla="*/ 62 h 62"/>
                <a:gd name="T2" fmla="*/ 10 w 24"/>
                <a:gd name="T3" fmla="*/ 62 h 62"/>
                <a:gd name="T4" fmla="*/ 14 w 24"/>
                <a:gd name="T5" fmla="*/ 56 h 62"/>
                <a:gd name="T6" fmla="*/ 18 w 24"/>
                <a:gd name="T7" fmla="*/ 50 h 62"/>
                <a:gd name="T8" fmla="*/ 22 w 24"/>
                <a:gd name="T9" fmla="*/ 42 h 62"/>
                <a:gd name="T10" fmla="*/ 24 w 24"/>
                <a:gd name="T11" fmla="*/ 32 h 62"/>
                <a:gd name="T12" fmla="*/ 22 w 24"/>
                <a:gd name="T13" fmla="*/ 22 h 62"/>
                <a:gd name="T14" fmla="*/ 18 w 24"/>
                <a:gd name="T15" fmla="*/ 12 h 62"/>
                <a:gd name="T16" fmla="*/ 8 w 24"/>
                <a:gd name="T17" fmla="*/ 0 h 62"/>
                <a:gd name="T18" fmla="*/ 8 w 24"/>
                <a:gd name="T19" fmla="*/ 0 h 62"/>
                <a:gd name="T20" fmla="*/ 6 w 24"/>
                <a:gd name="T21" fmla="*/ 6 h 62"/>
                <a:gd name="T22" fmla="*/ 2 w 24"/>
                <a:gd name="T23" fmla="*/ 20 h 62"/>
                <a:gd name="T24" fmla="*/ 0 w 24"/>
                <a:gd name="T25" fmla="*/ 28 h 62"/>
                <a:gd name="T26" fmla="*/ 2 w 24"/>
                <a:gd name="T27" fmla="*/ 40 h 62"/>
                <a:gd name="T28" fmla="*/ 4 w 24"/>
                <a:gd name="T29" fmla="*/ 50 h 62"/>
                <a:gd name="T30" fmla="*/ 10 w 24"/>
                <a:gd name="T31" fmla="*/ 62 h 62"/>
                <a:gd name="T32" fmla="*/ 10 w 24"/>
                <a:gd name="T33" fmla="*/ 62 h 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62">
                  <a:moveTo>
                    <a:pt x="10" y="62"/>
                  </a:moveTo>
                  <a:lnTo>
                    <a:pt x="10" y="62"/>
                  </a:lnTo>
                  <a:lnTo>
                    <a:pt x="14" y="56"/>
                  </a:lnTo>
                  <a:lnTo>
                    <a:pt x="18" y="50"/>
                  </a:lnTo>
                  <a:lnTo>
                    <a:pt x="22" y="42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2"/>
                  </a:lnTo>
                  <a:lnTo>
                    <a:pt x="8" y="0"/>
                  </a:lnTo>
                  <a:lnTo>
                    <a:pt x="6" y="6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4" y="50"/>
                  </a:lnTo>
                  <a:lnTo>
                    <a:pt x="10" y="6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0" name="Freeform 110"/>
            <p:cNvSpPr>
              <a:spLocks/>
            </p:cNvSpPr>
            <p:nvPr/>
          </p:nvSpPr>
          <p:spPr bwMode="auto">
            <a:xfrm>
              <a:off x="2394" y="2795"/>
              <a:ext cx="24" cy="50"/>
            </a:xfrm>
            <a:custGeom>
              <a:avLst/>
              <a:gdLst>
                <a:gd name="T0" fmla="*/ 22 w 24"/>
                <a:gd name="T1" fmla="*/ 0 h 50"/>
                <a:gd name="T2" fmla="*/ 22 w 24"/>
                <a:gd name="T3" fmla="*/ 0 h 50"/>
                <a:gd name="T4" fmla="*/ 18 w 24"/>
                <a:gd name="T5" fmla="*/ 2 h 50"/>
                <a:gd name="T6" fmla="*/ 12 w 24"/>
                <a:gd name="T7" fmla="*/ 6 h 50"/>
                <a:gd name="T8" fmla="*/ 8 w 24"/>
                <a:gd name="T9" fmla="*/ 10 h 50"/>
                <a:gd name="T10" fmla="*/ 4 w 24"/>
                <a:gd name="T11" fmla="*/ 18 h 50"/>
                <a:gd name="T12" fmla="*/ 0 w 24"/>
                <a:gd name="T13" fmla="*/ 26 h 50"/>
                <a:gd name="T14" fmla="*/ 0 w 24"/>
                <a:gd name="T15" fmla="*/ 36 h 50"/>
                <a:gd name="T16" fmla="*/ 4 w 24"/>
                <a:gd name="T17" fmla="*/ 50 h 50"/>
                <a:gd name="T18" fmla="*/ 4 w 24"/>
                <a:gd name="T19" fmla="*/ 50 h 50"/>
                <a:gd name="T20" fmla="*/ 8 w 24"/>
                <a:gd name="T21" fmla="*/ 46 h 50"/>
                <a:gd name="T22" fmla="*/ 12 w 24"/>
                <a:gd name="T23" fmla="*/ 44 h 50"/>
                <a:gd name="T24" fmla="*/ 18 w 24"/>
                <a:gd name="T25" fmla="*/ 38 h 50"/>
                <a:gd name="T26" fmla="*/ 22 w 24"/>
                <a:gd name="T27" fmla="*/ 32 h 50"/>
                <a:gd name="T28" fmla="*/ 24 w 24"/>
                <a:gd name="T29" fmla="*/ 22 h 50"/>
                <a:gd name="T30" fmla="*/ 24 w 24"/>
                <a:gd name="T31" fmla="*/ 12 h 50"/>
                <a:gd name="T32" fmla="*/ 22 w 24"/>
                <a:gd name="T33" fmla="*/ 0 h 50"/>
                <a:gd name="T34" fmla="*/ 22 w 24"/>
                <a:gd name="T35" fmla="*/ 0 h 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50">
                  <a:moveTo>
                    <a:pt x="22" y="0"/>
                  </a:moveTo>
                  <a:lnTo>
                    <a:pt x="22" y="0"/>
                  </a:lnTo>
                  <a:lnTo>
                    <a:pt x="18" y="2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36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2" y="44"/>
                  </a:lnTo>
                  <a:lnTo>
                    <a:pt x="18" y="38"/>
                  </a:lnTo>
                  <a:lnTo>
                    <a:pt x="22" y="32"/>
                  </a:lnTo>
                  <a:lnTo>
                    <a:pt x="24" y="22"/>
                  </a:lnTo>
                  <a:lnTo>
                    <a:pt x="24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1" name="Freeform 111"/>
            <p:cNvSpPr>
              <a:spLocks/>
            </p:cNvSpPr>
            <p:nvPr/>
          </p:nvSpPr>
          <p:spPr bwMode="auto">
            <a:xfrm>
              <a:off x="2392" y="2841"/>
              <a:ext cx="34" cy="24"/>
            </a:xfrm>
            <a:custGeom>
              <a:avLst/>
              <a:gdLst>
                <a:gd name="T0" fmla="*/ 0 w 34"/>
                <a:gd name="T1" fmla="*/ 24 h 24"/>
                <a:gd name="T2" fmla="*/ 0 w 34"/>
                <a:gd name="T3" fmla="*/ 24 h 24"/>
                <a:gd name="T4" fmla="*/ 2 w 34"/>
                <a:gd name="T5" fmla="*/ 20 h 24"/>
                <a:gd name="T6" fmla="*/ 8 w 34"/>
                <a:gd name="T7" fmla="*/ 10 h 24"/>
                <a:gd name="T8" fmla="*/ 12 w 34"/>
                <a:gd name="T9" fmla="*/ 6 h 24"/>
                <a:gd name="T10" fmla="*/ 18 w 34"/>
                <a:gd name="T11" fmla="*/ 2 h 24"/>
                <a:gd name="T12" fmla="*/ 26 w 34"/>
                <a:gd name="T13" fmla="*/ 0 h 24"/>
                <a:gd name="T14" fmla="*/ 34 w 34"/>
                <a:gd name="T15" fmla="*/ 0 h 24"/>
                <a:gd name="T16" fmla="*/ 34 w 34"/>
                <a:gd name="T17" fmla="*/ 0 h 24"/>
                <a:gd name="T18" fmla="*/ 34 w 34"/>
                <a:gd name="T19" fmla="*/ 2 h 24"/>
                <a:gd name="T20" fmla="*/ 28 w 34"/>
                <a:gd name="T21" fmla="*/ 10 h 24"/>
                <a:gd name="T22" fmla="*/ 24 w 34"/>
                <a:gd name="T23" fmla="*/ 16 h 24"/>
                <a:gd name="T24" fmla="*/ 18 w 34"/>
                <a:gd name="T25" fmla="*/ 20 h 24"/>
                <a:gd name="T26" fmla="*/ 10 w 34"/>
                <a:gd name="T27" fmla="*/ 22 h 24"/>
                <a:gd name="T28" fmla="*/ 0 w 34"/>
                <a:gd name="T29" fmla="*/ 24 h 24"/>
                <a:gd name="T30" fmla="*/ 0 w 34"/>
                <a:gd name="T31" fmla="*/ 24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4" h="24">
                  <a:moveTo>
                    <a:pt x="0" y="24"/>
                  </a:moveTo>
                  <a:lnTo>
                    <a:pt x="0" y="24"/>
                  </a:lnTo>
                  <a:lnTo>
                    <a:pt x="2" y="20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28" y="10"/>
                  </a:lnTo>
                  <a:lnTo>
                    <a:pt x="24" y="16"/>
                  </a:lnTo>
                  <a:lnTo>
                    <a:pt x="18" y="20"/>
                  </a:lnTo>
                  <a:lnTo>
                    <a:pt x="10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2" name="Freeform 112"/>
            <p:cNvSpPr>
              <a:spLocks/>
            </p:cNvSpPr>
            <p:nvPr/>
          </p:nvSpPr>
          <p:spPr bwMode="auto">
            <a:xfrm>
              <a:off x="2374" y="2833"/>
              <a:ext cx="18" cy="46"/>
            </a:xfrm>
            <a:custGeom>
              <a:avLst/>
              <a:gdLst>
                <a:gd name="T0" fmla="*/ 8 w 18"/>
                <a:gd name="T1" fmla="*/ 46 h 46"/>
                <a:gd name="T2" fmla="*/ 8 w 18"/>
                <a:gd name="T3" fmla="*/ 46 h 46"/>
                <a:gd name="T4" fmla="*/ 12 w 18"/>
                <a:gd name="T5" fmla="*/ 42 h 46"/>
                <a:gd name="T6" fmla="*/ 16 w 18"/>
                <a:gd name="T7" fmla="*/ 30 h 46"/>
                <a:gd name="T8" fmla="*/ 18 w 18"/>
                <a:gd name="T9" fmla="*/ 24 h 46"/>
                <a:gd name="T10" fmla="*/ 16 w 18"/>
                <a:gd name="T11" fmla="*/ 16 h 46"/>
                <a:gd name="T12" fmla="*/ 12 w 18"/>
                <a:gd name="T13" fmla="*/ 8 h 46"/>
                <a:gd name="T14" fmla="*/ 6 w 18"/>
                <a:gd name="T15" fmla="*/ 0 h 46"/>
                <a:gd name="T16" fmla="*/ 6 w 18"/>
                <a:gd name="T17" fmla="*/ 0 h 46"/>
                <a:gd name="T18" fmla="*/ 4 w 18"/>
                <a:gd name="T19" fmla="*/ 4 h 46"/>
                <a:gd name="T20" fmla="*/ 0 w 18"/>
                <a:gd name="T21" fmla="*/ 14 h 46"/>
                <a:gd name="T22" fmla="*/ 0 w 18"/>
                <a:gd name="T23" fmla="*/ 22 h 46"/>
                <a:gd name="T24" fmla="*/ 0 w 18"/>
                <a:gd name="T25" fmla="*/ 30 h 46"/>
                <a:gd name="T26" fmla="*/ 4 w 18"/>
                <a:gd name="T27" fmla="*/ 38 h 46"/>
                <a:gd name="T28" fmla="*/ 8 w 18"/>
                <a:gd name="T29" fmla="*/ 46 h 46"/>
                <a:gd name="T30" fmla="*/ 8 w 18"/>
                <a:gd name="T31" fmla="*/ 46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46">
                  <a:moveTo>
                    <a:pt x="8" y="46"/>
                  </a:moveTo>
                  <a:lnTo>
                    <a:pt x="8" y="46"/>
                  </a:lnTo>
                  <a:lnTo>
                    <a:pt x="12" y="42"/>
                  </a:lnTo>
                  <a:lnTo>
                    <a:pt x="16" y="30"/>
                  </a:lnTo>
                  <a:lnTo>
                    <a:pt x="18" y="24"/>
                  </a:lnTo>
                  <a:lnTo>
                    <a:pt x="16" y="16"/>
                  </a:lnTo>
                  <a:lnTo>
                    <a:pt x="12" y="8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3" name="Freeform 113"/>
            <p:cNvSpPr>
              <a:spLocks/>
            </p:cNvSpPr>
            <p:nvPr/>
          </p:nvSpPr>
          <p:spPr bwMode="auto">
            <a:xfrm>
              <a:off x="2270" y="2599"/>
              <a:ext cx="24" cy="52"/>
            </a:xfrm>
            <a:custGeom>
              <a:avLst/>
              <a:gdLst>
                <a:gd name="T0" fmla="*/ 20 w 24"/>
                <a:gd name="T1" fmla="*/ 0 h 52"/>
                <a:gd name="T2" fmla="*/ 20 w 24"/>
                <a:gd name="T3" fmla="*/ 0 h 52"/>
                <a:gd name="T4" fmla="*/ 16 w 24"/>
                <a:gd name="T5" fmla="*/ 4 h 52"/>
                <a:gd name="T6" fmla="*/ 12 w 24"/>
                <a:gd name="T7" fmla="*/ 8 h 52"/>
                <a:gd name="T8" fmla="*/ 6 w 24"/>
                <a:gd name="T9" fmla="*/ 12 h 52"/>
                <a:gd name="T10" fmla="*/ 2 w 24"/>
                <a:gd name="T11" fmla="*/ 20 h 52"/>
                <a:gd name="T12" fmla="*/ 0 w 24"/>
                <a:gd name="T13" fmla="*/ 28 h 52"/>
                <a:gd name="T14" fmla="*/ 0 w 24"/>
                <a:gd name="T15" fmla="*/ 38 h 52"/>
                <a:gd name="T16" fmla="*/ 4 w 24"/>
                <a:gd name="T17" fmla="*/ 52 h 52"/>
                <a:gd name="T18" fmla="*/ 4 w 24"/>
                <a:gd name="T19" fmla="*/ 52 h 52"/>
                <a:gd name="T20" fmla="*/ 8 w 24"/>
                <a:gd name="T21" fmla="*/ 48 h 52"/>
                <a:gd name="T22" fmla="*/ 12 w 24"/>
                <a:gd name="T23" fmla="*/ 46 h 52"/>
                <a:gd name="T24" fmla="*/ 16 w 24"/>
                <a:gd name="T25" fmla="*/ 40 h 52"/>
                <a:gd name="T26" fmla="*/ 20 w 24"/>
                <a:gd name="T27" fmla="*/ 34 h 52"/>
                <a:gd name="T28" fmla="*/ 24 w 24"/>
                <a:gd name="T29" fmla="*/ 24 h 52"/>
                <a:gd name="T30" fmla="*/ 24 w 24"/>
                <a:gd name="T31" fmla="*/ 14 h 52"/>
                <a:gd name="T32" fmla="*/ 20 w 24"/>
                <a:gd name="T33" fmla="*/ 0 h 52"/>
                <a:gd name="T34" fmla="*/ 20 w 24"/>
                <a:gd name="T35" fmla="*/ 0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52">
                  <a:moveTo>
                    <a:pt x="20" y="0"/>
                  </a:moveTo>
                  <a:lnTo>
                    <a:pt x="20" y="0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8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6" y="40"/>
                  </a:lnTo>
                  <a:lnTo>
                    <a:pt x="20" y="34"/>
                  </a:lnTo>
                  <a:lnTo>
                    <a:pt x="24" y="24"/>
                  </a:lnTo>
                  <a:lnTo>
                    <a:pt x="24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4" name="Freeform 114"/>
            <p:cNvSpPr>
              <a:spLocks/>
            </p:cNvSpPr>
            <p:nvPr/>
          </p:nvSpPr>
          <p:spPr bwMode="auto">
            <a:xfrm>
              <a:off x="2266" y="2647"/>
              <a:ext cx="36" cy="24"/>
            </a:xfrm>
            <a:custGeom>
              <a:avLst/>
              <a:gdLst>
                <a:gd name="T0" fmla="*/ 0 w 36"/>
                <a:gd name="T1" fmla="*/ 24 h 24"/>
                <a:gd name="T2" fmla="*/ 0 w 36"/>
                <a:gd name="T3" fmla="*/ 24 h 24"/>
                <a:gd name="T4" fmla="*/ 2 w 36"/>
                <a:gd name="T5" fmla="*/ 20 h 24"/>
                <a:gd name="T6" fmla="*/ 8 w 36"/>
                <a:gd name="T7" fmla="*/ 10 h 24"/>
                <a:gd name="T8" fmla="*/ 12 w 36"/>
                <a:gd name="T9" fmla="*/ 6 h 24"/>
                <a:gd name="T10" fmla="*/ 18 w 36"/>
                <a:gd name="T11" fmla="*/ 2 h 24"/>
                <a:gd name="T12" fmla="*/ 26 w 36"/>
                <a:gd name="T13" fmla="*/ 0 h 24"/>
                <a:gd name="T14" fmla="*/ 36 w 36"/>
                <a:gd name="T15" fmla="*/ 0 h 24"/>
                <a:gd name="T16" fmla="*/ 36 w 36"/>
                <a:gd name="T17" fmla="*/ 0 h 24"/>
                <a:gd name="T18" fmla="*/ 34 w 36"/>
                <a:gd name="T19" fmla="*/ 2 h 24"/>
                <a:gd name="T20" fmla="*/ 28 w 36"/>
                <a:gd name="T21" fmla="*/ 10 h 24"/>
                <a:gd name="T22" fmla="*/ 24 w 36"/>
                <a:gd name="T23" fmla="*/ 14 h 24"/>
                <a:gd name="T24" fmla="*/ 18 w 36"/>
                <a:gd name="T25" fmla="*/ 18 h 24"/>
                <a:gd name="T26" fmla="*/ 10 w 36"/>
                <a:gd name="T27" fmla="*/ 22 h 24"/>
                <a:gd name="T28" fmla="*/ 0 w 36"/>
                <a:gd name="T29" fmla="*/ 24 h 24"/>
                <a:gd name="T30" fmla="*/ 0 w 36"/>
                <a:gd name="T31" fmla="*/ 24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6" h="24">
                  <a:moveTo>
                    <a:pt x="0" y="24"/>
                  </a:moveTo>
                  <a:lnTo>
                    <a:pt x="0" y="24"/>
                  </a:lnTo>
                  <a:lnTo>
                    <a:pt x="2" y="20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18" y="18"/>
                  </a:lnTo>
                  <a:lnTo>
                    <a:pt x="10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5" name="Freeform 115"/>
            <p:cNvSpPr>
              <a:spLocks/>
            </p:cNvSpPr>
            <p:nvPr/>
          </p:nvSpPr>
          <p:spPr bwMode="auto">
            <a:xfrm>
              <a:off x="2250" y="2639"/>
              <a:ext cx="16" cy="46"/>
            </a:xfrm>
            <a:custGeom>
              <a:avLst/>
              <a:gdLst>
                <a:gd name="T0" fmla="*/ 6 w 16"/>
                <a:gd name="T1" fmla="*/ 46 h 46"/>
                <a:gd name="T2" fmla="*/ 6 w 16"/>
                <a:gd name="T3" fmla="*/ 46 h 46"/>
                <a:gd name="T4" fmla="*/ 10 w 16"/>
                <a:gd name="T5" fmla="*/ 42 h 46"/>
                <a:gd name="T6" fmla="*/ 14 w 16"/>
                <a:gd name="T7" fmla="*/ 30 h 46"/>
                <a:gd name="T8" fmla="*/ 16 w 16"/>
                <a:gd name="T9" fmla="*/ 24 h 46"/>
                <a:gd name="T10" fmla="*/ 16 w 16"/>
                <a:gd name="T11" fmla="*/ 16 h 46"/>
                <a:gd name="T12" fmla="*/ 12 w 16"/>
                <a:gd name="T13" fmla="*/ 8 h 46"/>
                <a:gd name="T14" fmla="*/ 4 w 16"/>
                <a:gd name="T15" fmla="*/ 0 h 46"/>
                <a:gd name="T16" fmla="*/ 4 w 16"/>
                <a:gd name="T17" fmla="*/ 0 h 46"/>
                <a:gd name="T18" fmla="*/ 2 w 16"/>
                <a:gd name="T19" fmla="*/ 4 h 46"/>
                <a:gd name="T20" fmla="*/ 0 w 16"/>
                <a:gd name="T21" fmla="*/ 14 h 46"/>
                <a:gd name="T22" fmla="*/ 0 w 16"/>
                <a:gd name="T23" fmla="*/ 22 h 46"/>
                <a:gd name="T24" fmla="*/ 0 w 16"/>
                <a:gd name="T25" fmla="*/ 30 h 46"/>
                <a:gd name="T26" fmla="*/ 2 w 16"/>
                <a:gd name="T27" fmla="*/ 38 h 46"/>
                <a:gd name="T28" fmla="*/ 6 w 16"/>
                <a:gd name="T29" fmla="*/ 46 h 46"/>
                <a:gd name="T30" fmla="*/ 6 w 16"/>
                <a:gd name="T31" fmla="*/ 46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" h="46">
                  <a:moveTo>
                    <a:pt x="6" y="46"/>
                  </a:moveTo>
                  <a:lnTo>
                    <a:pt x="6" y="46"/>
                  </a:lnTo>
                  <a:lnTo>
                    <a:pt x="10" y="42"/>
                  </a:lnTo>
                  <a:lnTo>
                    <a:pt x="14" y="30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12" y="8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6" name="Freeform 116"/>
            <p:cNvSpPr>
              <a:spLocks/>
            </p:cNvSpPr>
            <p:nvPr/>
          </p:nvSpPr>
          <p:spPr bwMode="auto">
            <a:xfrm>
              <a:off x="2276" y="2859"/>
              <a:ext cx="40" cy="44"/>
            </a:xfrm>
            <a:custGeom>
              <a:avLst/>
              <a:gdLst>
                <a:gd name="T0" fmla="*/ 40 w 40"/>
                <a:gd name="T1" fmla="*/ 0 h 44"/>
                <a:gd name="T2" fmla="*/ 40 w 40"/>
                <a:gd name="T3" fmla="*/ 0 h 44"/>
                <a:gd name="T4" fmla="*/ 32 w 40"/>
                <a:gd name="T5" fmla="*/ 0 h 44"/>
                <a:gd name="T6" fmla="*/ 26 w 40"/>
                <a:gd name="T7" fmla="*/ 2 h 44"/>
                <a:gd name="T8" fmla="*/ 20 w 40"/>
                <a:gd name="T9" fmla="*/ 6 h 44"/>
                <a:gd name="T10" fmla="*/ 12 w 40"/>
                <a:gd name="T11" fmla="*/ 10 h 44"/>
                <a:gd name="T12" fmla="*/ 6 w 40"/>
                <a:gd name="T13" fmla="*/ 18 h 44"/>
                <a:gd name="T14" fmla="*/ 2 w 40"/>
                <a:gd name="T15" fmla="*/ 30 h 44"/>
                <a:gd name="T16" fmla="*/ 0 w 40"/>
                <a:gd name="T17" fmla="*/ 44 h 44"/>
                <a:gd name="T18" fmla="*/ 0 w 40"/>
                <a:gd name="T19" fmla="*/ 44 h 44"/>
                <a:gd name="T20" fmla="*/ 6 w 40"/>
                <a:gd name="T21" fmla="*/ 44 h 44"/>
                <a:gd name="T22" fmla="*/ 10 w 40"/>
                <a:gd name="T23" fmla="*/ 42 h 44"/>
                <a:gd name="T24" fmla="*/ 18 w 40"/>
                <a:gd name="T25" fmla="*/ 38 h 44"/>
                <a:gd name="T26" fmla="*/ 24 w 40"/>
                <a:gd name="T27" fmla="*/ 34 h 44"/>
                <a:gd name="T28" fmla="*/ 32 w 40"/>
                <a:gd name="T29" fmla="*/ 26 h 44"/>
                <a:gd name="T30" fmla="*/ 36 w 40"/>
                <a:gd name="T31" fmla="*/ 14 h 44"/>
                <a:gd name="T32" fmla="*/ 40 w 40"/>
                <a:gd name="T33" fmla="*/ 0 h 44"/>
                <a:gd name="T34" fmla="*/ 40 w 40"/>
                <a:gd name="T35" fmla="*/ 0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" h="44">
                  <a:moveTo>
                    <a:pt x="40" y="0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2" y="10"/>
                  </a:lnTo>
                  <a:lnTo>
                    <a:pt x="6" y="18"/>
                  </a:lnTo>
                  <a:lnTo>
                    <a:pt x="2" y="30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10" y="42"/>
                  </a:lnTo>
                  <a:lnTo>
                    <a:pt x="18" y="38"/>
                  </a:lnTo>
                  <a:lnTo>
                    <a:pt x="24" y="34"/>
                  </a:lnTo>
                  <a:lnTo>
                    <a:pt x="32" y="26"/>
                  </a:lnTo>
                  <a:lnTo>
                    <a:pt x="36" y="1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7" name="Freeform 117"/>
            <p:cNvSpPr>
              <a:spLocks/>
            </p:cNvSpPr>
            <p:nvPr/>
          </p:nvSpPr>
          <p:spPr bwMode="auto">
            <a:xfrm>
              <a:off x="2260" y="2907"/>
              <a:ext cx="46" cy="18"/>
            </a:xfrm>
            <a:custGeom>
              <a:avLst/>
              <a:gdLst>
                <a:gd name="T0" fmla="*/ 0 w 46"/>
                <a:gd name="T1" fmla="*/ 14 h 18"/>
                <a:gd name="T2" fmla="*/ 0 w 46"/>
                <a:gd name="T3" fmla="*/ 14 h 18"/>
                <a:gd name="T4" fmla="*/ 4 w 46"/>
                <a:gd name="T5" fmla="*/ 12 h 18"/>
                <a:gd name="T6" fmla="*/ 14 w 46"/>
                <a:gd name="T7" fmla="*/ 4 h 18"/>
                <a:gd name="T8" fmla="*/ 20 w 46"/>
                <a:gd name="T9" fmla="*/ 2 h 18"/>
                <a:gd name="T10" fmla="*/ 28 w 46"/>
                <a:gd name="T11" fmla="*/ 0 h 18"/>
                <a:gd name="T12" fmla="*/ 38 w 46"/>
                <a:gd name="T13" fmla="*/ 0 h 18"/>
                <a:gd name="T14" fmla="*/ 46 w 46"/>
                <a:gd name="T15" fmla="*/ 4 h 18"/>
                <a:gd name="T16" fmla="*/ 46 w 46"/>
                <a:gd name="T17" fmla="*/ 4 h 18"/>
                <a:gd name="T18" fmla="*/ 44 w 46"/>
                <a:gd name="T19" fmla="*/ 8 h 18"/>
                <a:gd name="T20" fmla="*/ 36 w 46"/>
                <a:gd name="T21" fmla="*/ 12 h 18"/>
                <a:gd name="T22" fmla="*/ 28 w 46"/>
                <a:gd name="T23" fmla="*/ 16 h 18"/>
                <a:gd name="T24" fmla="*/ 20 w 46"/>
                <a:gd name="T25" fmla="*/ 18 h 18"/>
                <a:gd name="T26" fmla="*/ 12 w 46"/>
                <a:gd name="T27" fmla="*/ 18 h 18"/>
                <a:gd name="T28" fmla="*/ 0 w 46"/>
                <a:gd name="T29" fmla="*/ 14 h 18"/>
                <a:gd name="T30" fmla="*/ 0 w 46"/>
                <a:gd name="T31" fmla="*/ 14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18">
                  <a:moveTo>
                    <a:pt x="0" y="14"/>
                  </a:moveTo>
                  <a:lnTo>
                    <a:pt x="0" y="14"/>
                  </a:lnTo>
                  <a:lnTo>
                    <a:pt x="4" y="12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6" y="4"/>
                  </a:lnTo>
                  <a:lnTo>
                    <a:pt x="44" y="8"/>
                  </a:lnTo>
                  <a:lnTo>
                    <a:pt x="36" y="12"/>
                  </a:lnTo>
                  <a:lnTo>
                    <a:pt x="28" y="16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8" name="Freeform 118"/>
            <p:cNvSpPr>
              <a:spLocks/>
            </p:cNvSpPr>
            <p:nvPr/>
          </p:nvSpPr>
          <p:spPr bwMode="auto">
            <a:xfrm>
              <a:off x="2244" y="2883"/>
              <a:ext cx="22" cy="48"/>
            </a:xfrm>
            <a:custGeom>
              <a:avLst/>
              <a:gdLst>
                <a:gd name="T0" fmla="*/ 0 w 22"/>
                <a:gd name="T1" fmla="*/ 48 h 48"/>
                <a:gd name="T2" fmla="*/ 0 w 22"/>
                <a:gd name="T3" fmla="*/ 48 h 48"/>
                <a:gd name="T4" fmla="*/ 6 w 22"/>
                <a:gd name="T5" fmla="*/ 46 h 48"/>
                <a:gd name="T6" fmla="*/ 10 w 22"/>
                <a:gd name="T7" fmla="*/ 42 h 48"/>
                <a:gd name="T8" fmla="*/ 14 w 22"/>
                <a:gd name="T9" fmla="*/ 36 h 48"/>
                <a:gd name="T10" fmla="*/ 20 w 22"/>
                <a:gd name="T11" fmla="*/ 30 h 48"/>
                <a:gd name="T12" fmla="*/ 22 w 22"/>
                <a:gd name="T13" fmla="*/ 22 h 48"/>
                <a:gd name="T14" fmla="*/ 20 w 22"/>
                <a:gd name="T15" fmla="*/ 12 h 48"/>
                <a:gd name="T16" fmla="*/ 16 w 22"/>
                <a:gd name="T17" fmla="*/ 0 h 48"/>
                <a:gd name="T18" fmla="*/ 16 w 22"/>
                <a:gd name="T19" fmla="*/ 0 h 48"/>
                <a:gd name="T20" fmla="*/ 14 w 22"/>
                <a:gd name="T21" fmla="*/ 4 h 48"/>
                <a:gd name="T22" fmla="*/ 6 w 22"/>
                <a:gd name="T23" fmla="*/ 14 h 48"/>
                <a:gd name="T24" fmla="*/ 2 w 22"/>
                <a:gd name="T25" fmla="*/ 20 h 48"/>
                <a:gd name="T26" fmla="*/ 0 w 22"/>
                <a:gd name="T27" fmla="*/ 30 h 48"/>
                <a:gd name="T28" fmla="*/ 0 w 22"/>
                <a:gd name="T29" fmla="*/ 38 h 48"/>
                <a:gd name="T30" fmla="*/ 0 w 22"/>
                <a:gd name="T31" fmla="*/ 48 h 48"/>
                <a:gd name="T32" fmla="*/ 0 w 22"/>
                <a:gd name="T33" fmla="*/ 48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" h="48">
                  <a:moveTo>
                    <a:pt x="0" y="48"/>
                  </a:moveTo>
                  <a:lnTo>
                    <a:pt x="0" y="48"/>
                  </a:lnTo>
                  <a:lnTo>
                    <a:pt x="6" y="46"/>
                  </a:lnTo>
                  <a:lnTo>
                    <a:pt x="10" y="42"/>
                  </a:lnTo>
                  <a:lnTo>
                    <a:pt x="14" y="36"/>
                  </a:lnTo>
                  <a:lnTo>
                    <a:pt x="20" y="30"/>
                  </a:lnTo>
                  <a:lnTo>
                    <a:pt x="22" y="22"/>
                  </a:lnTo>
                  <a:lnTo>
                    <a:pt x="20" y="12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29" name="Freeform 119"/>
            <p:cNvSpPr>
              <a:spLocks/>
            </p:cNvSpPr>
            <p:nvPr/>
          </p:nvSpPr>
          <p:spPr bwMode="auto">
            <a:xfrm>
              <a:off x="1942" y="2805"/>
              <a:ext cx="68" cy="30"/>
            </a:xfrm>
            <a:custGeom>
              <a:avLst/>
              <a:gdLst>
                <a:gd name="T0" fmla="*/ 0 w 68"/>
                <a:gd name="T1" fmla="*/ 24 h 30"/>
                <a:gd name="T2" fmla="*/ 0 w 68"/>
                <a:gd name="T3" fmla="*/ 24 h 30"/>
                <a:gd name="T4" fmla="*/ 6 w 68"/>
                <a:gd name="T5" fmla="*/ 26 h 30"/>
                <a:gd name="T6" fmla="*/ 14 w 68"/>
                <a:gd name="T7" fmla="*/ 30 h 30"/>
                <a:gd name="T8" fmla="*/ 22 w 68"/>
                <a:gd name="T9" fmla="*/ 30 h 30"/>
                <a:gd name="T10" fmla="*/ 34 w 68"/>
                <a:gd name="T11" fmla="*/ 30 h 30"/>
                <a:gd name="T12" fmla="*/ 44 w 68"/>
                <a:gd name="T13" fmla="*/ 26 h 30"/>
                <a:gd name="T14" fmla="*/ 56 w 68"/>
                <a:gd name="T15" fmla="*/ 18 h 30"/>
                <a:gd name="T16" fmla="*/ 68 w 68"/>
                <a:gd name="T17" fmla="*/ 6 h 30"/>
                <a:gd name="T18" fmla="*/ 68 w 68"/>
                <a:gd name="T19" fmla="*/ 6 h 30"/>
                <a:gd name="T20" fmla="*/ 62 w 68"/>
                <a:gd name="T21" fmla="*/ 2 h 30"/>
                <a:gd name="T22" fmla="*/ 54 w 68"/>
                <a:gd name="T23" fmla="*/ 0 h 30"/>
                <a:gd name="T24" fmla="*/ 46 w 68"/>
                <a:gd name="T25" fmla="*/ 0 h 30"/>
                <a:gd name="T26" fmla="*/ 36 w 68"/>
                <a:gd name="T27" fmla="*/ 0 h 30"/>
                <a:gd name="T28" fmla="*/ 24 w 68"/>
                <a:gd name="T29" fmla="*/ 4 h 30"/>
                <a:gd name="T30" fmla="*/ 12 w 68"/>
                <a:gd name="T31" fmla="*/ 10 h 30"/>
                <a:gd name="T32" fmla="*/ 0 w 68"/>
                <a:gd name="T33" fmla="*/ 24 h 30"/>
                <a:gd name="T34" fmla="*/ 0 w 68"/>
                <a:gd name="T35" fmla="*/ 24 h 3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8" h="30">
                  <a:moveTo>
                    <a:pt x="0" y="24"/>
                  </a:moveTo>
                  <a:lnTo>
                    <a:pt x="0" y="24"/>
                  </a:lnTo>
                  <a:lnTo>
                    <a:pt x="6" y="26"/>
                  </a:lnTo>
                  <a:lnTo>
                    <a:pt x="14" y="30"/>
                  </a:lnTo>
                  <a:lnTo>
                    <a:pt x="22" y="30"/>
                  </a:lnTo>
                  <a:lnTo>
                    <a:pt x="34" y="30"/>
                  </a:lnTo>
                  <a:lnTo>
                    <a:pt x="44" y="26"/>
                  </a:lnTo>
                  <a:lnTo>
                    <a:pt x="5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2" y="1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0" name="Freeform 120"/>
            <p:cNvSpPr>
              <a:spLocks/>
            </p:cNvSpPr>
            <p:nvPr/>
          </p:nvSpPr>
          <p:spPr bwMode="auto">
            <a:xfrm>
              <a:off x="1984" y="2781"/>
              <a:ext cx="52" cy="24"/>
            </a:xfrm>
            <a:custGeom>
              <a:avLst/>
              <a:gdLst>
                <a:gd name="T0" fmla="*/ 52 w 52"/>
                <a:gd name="T1" fmla="*/ 22 h 24"/>
                <a:gd name="T2" fmla="*/ 52 w 52"/>
                <a:gd name="T3" fmla="*/ 22 h 24"/>
                <a:gd name="T4" fmla="*/ 46 w 52"/>
                <a:gd name="T5" fmla="*/ 22 h 24"/>
                <a:gd name="T6" fmla="*/ 32 w 52"/>
                <a:gd name="T7" fmla="*/ 24 h 24"/>
                <a:gd name="T8" fmla="*/ 24 w 52"/>
                <a:gd name="T9" fmla="*/ 22 h 24"/>
                <a:gd name="T10" fmla="*/ 16 w 52"/>
                <a:gd name="T11" fmla="*/ 18 h 24"/>
                <a:gd name="T12" fmla="*/ 8 w 52"/>
                <a:gd name="T13" fmla="*/ 12 h 24"/>
                <a:gd name="T14" fmla="*/ 0 w 52"/>
                <a:gd name="T15" fmla="*/ 2 h 24"/>
                <a:gd name="T16" fmla="*/ 0 w 52"/>
                <a:gd name="T17" fmla="*/ 2 h 24"/>
                <a:gd name="T18" fmla="*/ 4 w 52"/>
                <a:gd name="T19" fmla="*/ 0 h 24"/>
                <a:gd name="T20" fmla="*/ 18 w 52"/>
                <a:gd name="T21" fmla="*/ 0 h 24"/>
                <a:gd name="T22" fmla="*/ 26 w 52"/>
                <a:gd name="T23" fmla="*/ 2 h 24"/>
                <a:gd name="T24" fmla="*/ 34 w 52"/>
                <a:gd name="T25" fmla="*/ 6 h 24"/>
                <a:gd name="T26" fmla="*/ 44 w 52"/>
                <a:gd name="T27" fmla="*/ 12 h 24"/>
                <a:gd name="T28" fmla="*/ 52 w 52"/>
                <a:gd name="T29" fmla="*/ 22 h 24"/>
                <a:gd name="T30" fmla="*/ 52 w 52"/>
                <a:gd name="T31" fmla="*/ 22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" h="24">
                  <a:moveTo>
                    <a:pt x="52" y="22"/>
                  </a:moveTo>
                  <a:lnTo>
                    <a:pt x="52" y="22"/>
                  </a:lnTo>
                  <a:lnTo>
                    <a:pt x="46" y="22"/>
                  </a:lnTo>
                  <a:lnTo>
                    <a:pt x="32" y="24"/>
                  </a:lnTo>
                  <a:lnTo>
                    <a:pt x="24" y="22"/>
                  </a:lnTo>
                  <a:lnTo>
                    <a:pt x="16" y="18"/>
                  </a:lnTo>
                  <a:lnTo>
                    <a:pt x="8" y="12"/>
                  </a:lnTo>
                  <a:lnTo>
                    <a:pt x="0" y="2"/>
                  </a:lnTo>
                  <a:lnTo>
                    <a:pt x="4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4" y="6"/>
                  </a:lnTo>
                  <a:lnTo>
                    <a:pt x="44" y="12"/>
                  </a:lnTo>
                  <a:lnTo>
                    <a:pt x="52" y="2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1" name="Freeform 121"/>
            <p:cNvSpPr>
              <a:spLocks/>
            </p:cNvSpPr>
            <p:nvPr/>
          </p:nvSpPr>
          <p:spPr bwMode="auto">
            <a:xfrm>
              <a:off x="2012" y="2803"/>
              <a:ext cx="46" cy="36"/>
            </a:xfrm>
            <a:custGeom>
              <a:avLst/>
              <a:gdLst>
                <a:gd name="T0" fmla="*/ 46 w 46"/>
                <a:gd name="T1" fmla="*/ 0 h 36"/>
                <a:gd name="T2" fmla="*/ 46 w 46"/>
                <a:gd name="T3" fmla="*/ 0 h 36"/>
                <a:gd name="T4" fmla="*/ 40 w 46"/>
                <a:gd name="T5" fmla="*/ 0 h 36"/>
                <a:gd name="T6" fmla="*/ 34 w 46"/>
                <a:gd name="T7" fmla="*/ 0 h 36"/>
                <a:gd name="T8" fmla="*/ 26 w 46"/>
                <a:gd name="T9" fmla="*/ 2 h 36"/>
                <a:gd name="T10" fmla="*/ 16 w 46"/>
                <a:gd name="T11" fmla="*/ 6 h 36"/>
                <a:gd name="T12" fmla="*/ 8 w 46"/>
                <a:gd name="T13" fmla="*/ 12 h 36"/>
                <a:gd name="T14" fmla="*/ 2 w 46"/>
                <a:gd name="T15" fmla="*/ 22 h 36"/>
                <a:gd name="T16" fmla="*/ 0 w 46"/>
                <a:gd name="T17" fmla="*/ 36 h 36"/>
                <a:gd name="T18" fmla="*/ 0 w 46"/>
                <a:gd name="T19" fmla="*/ 36 h 36"/>
                <a:gd name="T20" fmla="*/ 6 w 46"/>
                <a:gd name="T21" fmla="*/ 36 h 36"/>
                <a:gd name="T22" fmla="*/ 18 w 46"/>
                <a:gd name="T23" fmla="*/ 30 h 36"/>
                <a:gd name="T24" fmla="*/ 26 w 46"/>
                <a:gd name="T25" fmla="*/ 26 h 36"/>
                <a:gd name="T26" fmla="*/ 34 w 46"/>
                <a:gd name="T27" fmla="*/ 20 h 36"/>
                <a:gd name="T28" fmla="*/ 42 w 46"/>
                <a:gd name="T29" fmla="*/ 10 h 36"/>
                <a:gd name="T30" fmla="*/ 46 w 46"/>
                <a:gd name="T31" fmla="*/ 0 h 36"/>
                <a:gd name="T32" fmla="*/ 46 w 46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36">
                  <a:moveTo>
                    <a:pt x="46" y="0"/>
                  </a:moveTo>
                  <a:lnTo>
                    <a:pt x="46" y="0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6" y="6"/>
                  </a:lnTo>
                  <a:lnTo>
                    <a:pt x="8" y="12"/>
                  </a:lnTo>
                  <a:lnTo>
                    <a:pt x="2" y="2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8" y="30"/>
                  </a:lnTo>
                  <a:lnTo>
                    <a:pt x="26" y="26"/>
                  </a:lnTo>
                  <a:lnTo>
                    <a:pt x="34" y="20"/>
                  </a:lnTo>
                  <a:lnTo>
                    <a:pt x="42" y="1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2" name="Freeform 122"/>
            <p:cNvSpPr>
              <a:spLocks/>
            </p:cNvSpPr>
            <p:nvPr/>
          </p:nvSpPr>
          <p:spPr bwMode="auto">
            <a:xfrm>
              <a:off x="2174" y="2809"/>
              <a:ext cx="30" cy="48"/>
            </a:xfrm>
            <a:custGeom>
              <a:avLst/>
              <a:gdLst>
                <a:gd name="T0" fmla="*/ 28 w 30"/>
                <a:gd name="T1" fmla="*/ 0 h 48"/>
                <a:gd name="T2" fmla="*/ 28 w 30"/>
                <a:gd name="T3" fmla="*/ 0 h 48"/>
                <a:gd name="T4" fmla="*/ 24 w 30"/>
                <a:gd name="T5" fmla="*/ 2 h 48"/>
                <a:gd name="T6" fmla="*/ 18 w 30"/>
                <a:gd name="T7" fmla="*/ 4 h 48"/>
                <a:gd name="T8" fmla="*/ 12 w 30"/>
                <a:gd name="T9" fmla="*/ 8 h 48"/>
                <a:gd name="T10" fmla="*/ 6 w 30"/>
                <a:gd name="T11" fmla="*/ 14 h 48"/>
                <a:gd name="T12" fmla="*/ 2 w 30"/>
                <a:gd name="T13" fmla="*/ 24 h 48"/>
                <a:gd name="T14" fmla="*/ 0 w 30"/>
                <a:gd name="T15" fmla="*/ 34 h 48"/>
                <a:gd name="T16" fmla="*/ 2 w 30"/>
                <a:gd name="T17" fmla="*/ 48 h 48"/>
                <a:gd name="T18" fmla="*/ 2 w 30"/>
                <a:gd name="T19" fmla="*/ 48 h 48"/>
                <a:gd name="T20" fmla="*/ 6 w 30"/>
                <a:gd name="T21" fmla="*/ 46 h 48"/>
                <a:gd name="T22" fmla="*/ 12 w 30"/>
                <a:gd name="T23" fmla="*/ 44 h 48"/>
                <a:gd name="T24" fmla="*/ 18 w 30"/>
                <a:gd name="T25" fmla="*/ 38 h 48"/>
                <a:gd name="T26" fmla="*/ 22 w 30"/>
                <a:gd name="T27" fmla="*/ 32 h 48"/>
                <a:gd name="T28" fmla="*/ 26 w 30"/>
                <a:gd name="T29" fmla="*/ 24 h 48"/>
                <a:gd name="T30" fmla="*/ 30 w 30"/>
                <a:gd name="T31" fmla="*/ 14 h 48"/>
                <a:gd name="T32" fmla="*/ 28 w 30"/>
                <a:gd name="T33" fmla="*/ 0 h 48"/>
                <a:gd name="T34" fmla="*/ 28 w 30"/>
                <a:gd name="T35" fmla="*/ 0 h 4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48">
                  <a:moveTo>
                    <a:pt x="28" y="0"/>
                  </a:move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6" y="14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2" y="48"/>
                  </a:lnTo>
                  <a:lnTo>
                    <a:pt x="6" y="46"/>
                  </a:lnTo>
                  <a:lnTo>
                    <a:pt x="12" y="44"/>
                  </a:lnTo>
                  <a:lnTo>
                    <a:pt x="18" y="38"/>
                  </a:lnTo>
                  <a:lnTo>
                    <a:pt x="22" y="32"/>
                  </a:lnTo>
                  <a:lnTo>
                    <a:pt x="26" y="24"/>
                  </a:lnTo>
                  <a:lnTo>
                    <a:pt x="30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3" name="Freeform 123"/>
            <p:cNvSpPr>
              <a:spLocks/>
            </p:cNvSpPr>
            <p:nvPr/>
          </p:nvSpPr>
          <p:spPr bwMode="auto">
            <a:xfrm>
              <a:off x="2166" y="2855"/>
              <a:ext cx="40" cy="20"/>
            </a:xfrm>
            <a:custGeom>
              <a:avLst/>
              <a:gdLst>
                <a:gd name="T0" fmla="*/ 0 w 40"/>
                <a:gd name="T1" fmla="*/ 20 h 20"/>
                <a:gd name="T2" fmla="*/ 0 w 40"/>
                <a:gd name="T3" fmla="*/ 20 h 20"/>
                <a:gd name="T4" fmla="*/ 2 w 40"/>
                <a:gd name="T5" fmla="*/ 16 h 20"/>
                <a:gd name="T6" fmla="*/ 10 w 40"/>
                <a:gd name="T7" fmla="*/ 8 h 20"/>
                <a:gd name="T8" fmla="*/ 16 w 40"/>
                <a:gd name="T9" fmla="*/ 4 h 20"/>
                <a:gd name="T10" fmla="*/ 22 w 40"/>
                <a:gd name="T11" fmla="*/ 2 h 20"/>
                <a:gd name="T12" fmla="*/ 30 w 40"/>
                <a:gd name="T13" fmla="*/ 0 h 20"/>
                <a:gd name="T14" fmla="*/ 40 w 40"/>
                <a:gd name="T15" fmla="*/ 2 h 20"/>
                <a:gd name="T16" fmla="*/ 40 w 40"/>
                <a:gd name="T17" fmla="*/ 2 h 20"/>
                <a:gd name="T18" fmla="*/ 38 w 40"/>
                <a:gd name="T19" fmla="*/ 6 h 20"/>
                <a:gd name="T20" fmla="*/ 30 w 40"/>
                <a:gd name="T21" fmla="*/ 12 h 20"/>
                <a:gd name="T22" fmla="*/ 26 w 40"/>
                <a:gd name="T23" fmla="*/ 16 h 20"/>
                <a:gd name="T24" fmla="*/ 18 w 40"/>
                <a:gd name="T25" fmla="*/ 20 h 20"/>
                <a:gd name="T26" fmla="*/ 10 w 40"/>
                <a:gd name="T27" fmla="*/ 20 h 20"/>
                <a:gd name="T28" fmla="*/ 0 w 40"/>
                <a:gd name="T29" fmla="*/ 20 h 20"/>
                <a:gd name="T30" fmla="*/ 0 w 40"/>
                <a:gd name="T31" fmla="*/ 20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" h="20">
                  <a:moveTo>
                    <a:pt x="0" y="20"/>
                  </a:moveTo>
                  <a:lnTo>
                    <a:pt x="0" y="20"/>
                  </a:lnTo>
                  <a:lnTo>
                    <a:pt x="2" y="16"/>
                  </a:lnTo>
                  <a:lnTo>
                    <a:pt x="10" y="8"/>
                  </a:lnTo>
                  <a:lnTo>
                    <a:pt x="16" y="4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40" y="2"/>
                  </a:lnTo>
                  <a:lnTo>
                    <a:pt x="38" y="6"/>
                  </a:lnTo>
                  <a:lnTo>
                    <a:pt x="30" y="12"/>
                  </a:lnTo>
                  <a:lnTo>
                    <a:pt x="26" y="16"/>
                  </a:lnTo>
                  <a:lnTo>
                    <a:pt x="18" y="20"/>
                  </a:lnTo>
                  <a:lnTo>
                    <a:pt x="1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4" name="Freeform 124"/>
            <p:cNvSpPr>
              <a:spLocks/>
            </p:cNvSpPr>
            <p:nvPr/>
          </p:nvSpPr>
          <p:spPr bwMode="auto">
            <a:xfrm>
              <a:off x="2150" y="2841"/>
              <a:ext cx="18" cy="46"/>
            </a:xfrm>
            <a:custGeom>
              <a:avLst/>
              <a:gdLst>
                <a:gd name="T0" fmla="*/ 4 w 18"/>
                <a:gd name="T1" fmla="*/ 46 h 46"/>
                <a:gd name="T2" fmla="*/ 4 w 18"/>
                <a:gd name="T3" fmla="*/ 46 h 46"/>
                <a:gd name="T4" fmla="*/ 8 w 18"/>
                <a:gd name="T5" fmla="*/ 44 h 46"/>
                <a:gd name="T6" fmla="*/ 14 w 18"/>
                <a:gd name="T7" fmla="*/ 34 h 46"/>
                <a:gd name="T8" fmla="*/ 16 w 18"/>
                <a:gd name="T9" fmla="*/ 26 h 46"/>
                <a:gd name="T10" fmla="*/ 18 w 18"/>
                <a:gd name="T11" fmla="*/ 18 h 46"/>
                <a:gd name="T12" fmla="*/ 14 w 18"/>
                <a:gd name="T13" fmla="*/ 10 h 46"/>
                <a:gd name="T14" fmla="*/ 10 w 18"/>
                <a:gd name="T15" fmla="*/ 0 h 46"/>
                <a:gd name="T16" fmla="*/ 10 w 18"/>
                <a:gd name="T17" fmla="*/ 0 h 46"/>
                <a:gd name="T18" fmla="*/ 6 w 18"/>
                <a:gd name="T19" fmla="*/ 4 h 46"/>
                <a:gd name="T20" fmla="*/ 2 w 18"/>
                <a:gd name="T21" fmla="*/ 14 h 46"/>
                <a:gd name="T22" fmla="*/ 0 w 18"/>
                <a:gd name="T23" fmla="*/ 22 h 46"/>
                <a:gd name="T24" fmla="*/ 0 w 18"/>
                <a:gd name="T25" fmla="*/ 30 h 46"/>
                <a:gd name="T26" fmla="*/ 0 w 18"/>
                <a:gd name="T27" fmla="*/ 38 h 46"/>
                <a:gd name="T28" fmla="*/ 4 w 18"/>
                <a:gd name="T29" fmla="*/ 46 h 46"/>
                <a:gd name="T30" fmla="*/ 4 w 18"/>
                <a:gd name="T31" fmla="*/ 46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46">
                  <a:moveTo>
                    <a:pt x="4" y="46"/>
                  </a:moveTo>
                  <a:lnTo>
                    <a:pt x="4" y="46"/>
                  </a:lnTo>
                  <a:lnTo>
                    <a:pt x="8" y="44"/>
                  </a:lnTo>
                  <a:lnTo>
                    <a:pt x="14" y="34"/>
                  </a:lnTo>
                  <a:lnTo>
                    <a:pt x="16" y="26"/>
                  </a:lnTo>
                  <a:lnTo>
                    <a:pt x="18" y="1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4" y="4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5" name="Freeform 125"/>
            <p:cNvSpPr>
              <a:spLocks/>
            </p:cNvSpPr>
            <p:nvPr/>
          </p:nvSpPr>
          <p:spPr bwMode="auto">
            <a:xfrm>
              <a:off x="1924" y="2729"/>
              <a:ext cx="50" cy="24"/>
            </a:xfrm>
            <a:custGeom>
              <a:avLst/>
              <a:gdLst>
                <a:gd name="T0" fmla="*/ 0 w 50"/>
                <a:gd name="T1" fmla="*/ 4 h 24"/>
                <a:gd name="T2" fmla="*/ 0 w 50"/>
                <a:gd name="T3" fmla="*/ 4 h 24"/>
                <a:gd name="T4" fmla="*/ 2 w 50"/>
                <a:gd name="T5" fmla="*/ 8 h 24"/>
                <a:gd name="T6" fmla="*/ 6 w 50"/>
                <a:gd name="T7" fmla="*/ 14 h 24"/>
                <a:gd name="T8" fmla="*/ 12 w 50"/>
                <a:gd name="T9" fmla="*/ 18 h 24"/>
                <a:gd name="T10" fmla="*/ 18 w 50"/>
                <a:gd name="T11" fmla="*/ 22 h 24"/>
                <a:gd name="T12" fmla="*/ 28 w 50"/>
                <a:gd name="T13" fmla="*/ 24 h 24"/>
                <a:gd name="T14" fmla="*/ 38 w 50"/>
                <a:gd name="T15" fmla="*/ 22 h 24"/>
                <a:gd name="T16" fmla="*/ 50 w 50"/>
                <a:gd name="T17" fmla="*/ 18 h 24"/>
                <a:gd name="T18" fmla="*/ 50 w 50"/>
                <a:gd name="T19" fmla="*/ 18 h 24"/>
                <a:gd name="T20" fmla="*/ 48 w 50"/>
                <a:gd name="T21" fmla="*/ 14 h 24"/>
                <a:gd name="T22" fmla="*/ 44 w 50"/>
                <a:gd name="T23" fmla="*/ 10 h 24"/>
                <a:gd name="T24" fmla="*/ 38 w 50"/>
                <a:gd name="T25" fmla="*/ 6 h 24"/>
                <a:gd name="T26" fmla="*/ 32 w 50"/>
                <a:gd name="T27" fmla="*/ 2 h 24"/>
                <a:gd name="T28" fmla="*/ 22 w 50"/>
                <a:gd name="T29" fmla="*/ 0 h 24"/>
                <a:gd name="T30" fmla="*/ 12 w 50"/>
                <a:gd name="T31" fmla="*/ 0 h 24"/>
                <a:gd name="T32" fmla="*/ 0 w 50"/>
                <a:gd name="T33" fmla="*/ 4 h 24"/>
                <a:gd name="T34" fmla="*/ 0 w 50"/>
                <a:gd name="T35" fmla="*/ 4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24">
                  <a:moveTo>
                    <a:pt x="0" y="4"/>
                  </a:move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12" y="18"/>
                  </a:lnTo>
                  <a:lnTo>
                    <a:pt x="18" y="22"/>
                  </a:lnTo>
                  <a:lnTo>
                    <a:pt x="28" y="24"/>
                  </a:lnTo>
                  <a:lnTo>
                    <a:pt x="38" y="22"/>
                  </a:lnTo>
                  <a:lnTo>
                    <a:pt x="50" y="18"/>
                  </a:lnTo>
                  <a:lnTo>
                    <a:pt x="48" y="14"/>
                  </a:lnTo>
                  <a:lnTo>
                    <a:pt x="44" y="10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6" name="Freeform 126"/>
            <p:cNvSpPr>
              <a:spLocks/>
            </p:cNvSpPr>
            <p:nvPr/>
          </p:nvSpPr>
          <p:spPr bwMode="auto">
            <a:xfrm>
              <a:off x="1968" y="2719"/>
              <a:ext cx="28" cy="32"/>
            </a:xfrm>
            <a:custGeom>
              <a:avLst/>
              <a:gdLst>
                <a:gd name="T0" fmla="*/ 28 w 28"/>
                <a:gd name="T1" fmla="*/ 32 h 32"/>
                <a:gd name="T2" fmla="*/ 28 w 28"/>
                <a:gd name="T3" fmla="*/ 32 h 32"/>
                <a:gd name="T4" fmla="*/ 22 w 28"/>
                <a:gd name="T5" fmla="*/ 32 h 32"/>
                <a:gd name="T6" fmla="*/ 14 w 28"/>
                <a:gd name="T7" fmla="*/ 26 h 32"/>
                <a:gd name="T8" fmla="*/ 8 w 28"/>
                <a:gd name="T9" fmla="*/ 22 h 32"/>
                <a:gd name="T10" fmla="*/ 4 w 28"/>
                <a:gd name="T11" fmla="*/ 16 h 32"/>
                <a:gd name="T12" fmla="*/ 2 w 28"/>
                <a:gd name="T13" fmla="*/ 8 h 32"/>
                <a:gd name="T14" fmla="*/ 0 w 28"/>
                <a:gd name="T15" fmla="*/ 0 h 32"/>
                <a:gd name="T16" fmla="*/ 0 w 28"/>
                <a:gd name="T17" fmla="*/ 0 h 32"/>
                <a:gd name="T18" fmla="*/ 4 w 28"/>
                <a:gd name="T19" fmla="*/ 2 h 32"/>
                <a:gd name="T20" fmla="*/ 12 w 28"/>
                <a:gd name="T21" fmla="*/ 6 h 32"/>
                <a:gd name="T22" fmla="*/ 16 w 28"/>
                <a:gd name="T23" fmla="*/ 10 h 32"/>
                <a:gd name="T24" fmla="*/ 22 w 28"/>
                <a:gd name="T25" fmla="*/ 16 h 32"/>
                <a:gd name="T26" fmla="*/ 24 w 28"/>
                <a:gd name="T27" fmla="*/ 24 h 32"/>
                <a:gd name="T28" fmla="*/ 28 w 28"/>
                <a:gd name="T29" fmla="*/ 32 h 32"/>
                <a:gd name="T30" fmla="*/ 28 w 28"/>
                <a:gd name="T31" fmla="*/ 32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" h="32">
                  <a:moveTo>
                    <a:pt x="28" y="32"/>
                  </a:moveTo>
                  <a:lnTo>
                    <a:pt x="28" y="32"/>
                  </a:lnTo>
                  <a:lnTo>
                    <a:pt x="22" y="32"/>
                  </a:lnTo>
                  <a:lnTo>
                    <a:pt x="14" y="26"/>
                  </a:lnTo>
                  <a:lnTo>
                    <a:pt x="8" y="22"/>
                  </a:lnTo>
                  <a:lnTo>
                    <a:pt x="4" y="16"/>
                  </a:lnTo>
                  <a:lnTo>
                    <a:pt x="2" y="8"/>
                  </a:lnTo>
                  <a:lnTo>
                    <a:pt x="0" y="0"/>
                  </a:lnTo>
                  <a:lnTo>
                    <a:pt x="4" y="2"/>
                  </a:lnTo>
                  <a:lnTo>
                    <a:pt x="12" y="6"/>
                  </a:lnTo>
                  <a:lnTo>
                    <a:pt x="16" y="10"/>
                  </a:lnTo>
                  <a:lnTo>
                    <a:pt x="22" y="16"/>
                  </a:lnTo>
                  <a:lnTo>
                    <a:pt x="24" y="24"/>
                  </a:lnTo>
                  <a:lnTo>
                    <a:pt x="28" y="3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7" name="Freeform 127"/>
            <p:cNvSpPr>
              <a:spLocks/>
            </p:cNvSpPr>
            <p:nvPr/>
          </p:nvSpPr>
          <p:spPr bwMode="auto">
            <a:xfrm>
              <a:off x="1964" y="2753"/>
              <a:ext cx="46" cy="16"/>
            </a:xfrm>
            <a:custGeom>
              <a:avLst/>
              <a:gdLst>
                <a:gd name="T0" fmla="*/ 46 w 46"/>
                <a:gd name="T1" fmla="*/ 8 h 16"/>
                <a:gd name="T2" fmla="*/ 46 w 46"/>
                <a:gd name="T3" fmla="*/ 8 h 16"/>
                <a:gd name="T4" fmla="*/ 42 w 46"/>
                <a:gd name="T5" fmla="*/ 4 h 16"/>
                <a:gd name="T6" fmla="*/ 30 w 46"/>
                <a:gd name="T7" fmla="*/ 0 h 16"/>
                <a:gd name="T8" fmla="*/ 24 w 46"/>
                <a:gd name="T9" fmla="*/ 0 h 16"/>
                <a:gd name="T10" fmla="*/ 16 w 46"/>
                <a:gd name="T11" fmla="*/ 2 h 16"/>
                <a:gd name="T12" fmla="*/ 8 w 46"/>
                <a:gd name="T13" fmla="*/ 6 h 16"/>
                <a:gd name="T14" fmla="*/ 0 w 46"/>
                <a:gd name="T15" fmla="*/ 14 h 16"/>
                <a:gd name="T16" fmla="*/ 0 w 46"/>
                <a:gd name="T17" fmla="*/ 14 h 16"/>
                <a:gd name="T18" fmla="*/ 4 w 46"/>
                <a:gd name="T19" fmla="*/ 14 h 16"/>
                <a:gd name="T20" fmla="*/ 16 w 46"/>
                <a:gd name="T21" fmla="*/ 16 h 16"/>
                <a:gd name="T22" fmla="*/ 22 w 46"/>
                <a:gd name="T23" fmla="*/ 16 h 16"/>
                <a:gd name="T24" fmla="*/ 30 w 46"/>
                <a:gd name="T25" fmla="*/ 16 h 16"/>
                <a:gd name="T26" fmla="*/ 38 w 46"/>
                <a:gd name="T27" fmla="*/ 12 h 16"/>
                <a:gd name="T28" fmla="*/ 46 w 46"/>
                <a:gd name="T29" fmla="*/ 8 h 16"/>
                <a:gd name="T30" fmla="*/ 46 w 46"/>
                <a:gd name="T31" fmla="*/ 8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16">
                  <a:moveTo>
                    <a:pt x="46" y="8"/>
                  </a:moveTo>
                  <a:lnTo>
                    <a:pt x="46" y="8"/>
                  </a:lnTo>
                  <a:lnTo>
                    <a:pt x="42" y="4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16" y="16"/>
                  </a:lnTo>
                  <a:lnTo>
                    <a:pt x="22" y="16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8" name="Freeform 128"/>
            <p:cNvSpPr>
              <a:spLocks/>
            </p:cNvSpPr>
            <p:nvPr/>
          </p:nvSpPr>
          <p:spPr bwMode="auto">
            <a:xfrm>
              <a:off x="1810" y="2719"/>
              <a:ext cx="50" cy="26"/>
            </a:xfrm>
            <a:custGeom>
              <a:avLst/>
              <a:gdLst>
                <a:gd name="T0" fmla="*/ 0 w 50"/>
                <a:gd name="T1" fmla="*/ 24 h 26"/>
                <a:gd name="T2" fmla="*/ 0 w 50"/>
                <a:gd name="T3" fmla="*/ 24 h 26"/>
                <a:gd name="T4" fmla="*/ 6 w 50"/>
                <a:gd name="T5" fmla="*/ 26 h 26"/>
                <a:gd name="T6" fmla="*/ 12 w 50"/>
                <a:gd name="T7" fmla="*/ 26 h 26"/>
                <a:gd name="T8" fmla="*/ 18 w 50"/>
                <a:gd name="T9" fmla="*/ 26 h 26"/>
                <a:gd name="T10" fmla="*/ 26 w 50"/>
                <a:gd name="T11" fmla="*/ 26 h 26"/>
                <a:gd name="T12" fmla="*/ 34 w 50"/>
                <a:gd name="T13" fmla="*/ 22 h 26"/>
                <a:gd name="T14" fmla="*/ 42 w 50"/>
                <a:gd name="T15" fmla="*/ 14 h 26"/>
                <a:gd name="T16" fmla="*/ 50 w 50"/>
                <a:gd name="T17" fmla="*/ 2 h 26"/>
                <a:gd name="T18" fmla="*/ 50 w 50"/>
                <a:gd name="T19" fmla="*/ 2 h 26"/>
                <a:gd name="T20" fmla="*/ 44 w 50"/>
                <a:gd name="T21" fmla="*/ 2 h 26"/>
                <a:gd name="T22" fmla="*/ 40 w 50"/>
                <a:gd name="T23" fmla="*/ 0 h 26"/>
                <a:gd name="T24" fmla="*/ 32 w 50"/>
                <a:gd name="T25" fmla="*/ 0 h 26"/>
                <a:gd name="T26" fmla="*/ 26 w 50"/>
                <a:gd name="T27" fmla="*/ 2 h 26"/>
                <a:gd name="T28" fmla="*/ 16 w 50"/>
                <a:gd name="T29" fmla="*/ 6 h 26"/>
                <a:gd name="T30" fmla="*/ 8 w 50"/>
                <a:gd name="T31" fmla="*/ 12 h 26"/>
                <a:gd name="T32" fmla="*/ 0 w 50"/>
                <a:gd name="T33" fmla="*/ 24 h 26"/>
                <a:gd name="T34" fmla="*/ 0 w 50"/>
                <a:gd name="T35" fmla="*/ 2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26">
                  <a:moveTo>
                    <a:pt x="0" y="24"/>
                  </a:moveTo>
                  <a:lnTo>
                    <a:pt x="0" y="24"/>
                  </a:lnTo>
                  <a:lnTo>
                    <a:pt x="6" y="26"/>
                  </a:lnTo>
                  <a:lnTo>
                    <a:pt x="12" y="26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34" y="22"/>
                  </a:lnTo>
                  <a:lnTo>
                    <a:pt x="42" y="14"/>
                  </a:lnTo>
                  <a:lnTo>
                    <a:pt x="50" y="2"/>
                  </a:lnTo>
                  <a:lnTo>
                    <a:pt x="44" y="2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6" y="6"/>
                  </a:lnTo>
                  <a:lnTo>
                    <a:pt x="8" y="1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9" name="Freeform 129"/>
            <p:cNvSpPr>
              <a:spLocks/>
            </p:cNvSpPr>
            <p:nvPr/>
          </p:nvSpPr>
          <p:spPr bwMode="auto">
            <a:xfrm>
              <a:off x="1838" y="2701"/>
              <a:ext cx="40" cy="16"/>
            </a:xfrm>
            <a:custGeom>
              <a:avLst/>
              <a:gdLst>
                <a:gd name="T0" fmla="*/ 40 w 40"/>
                <a:gd name="T1" fmla="*/ 12 h 16"/>
                <a:gd name="T2" fmla="*/ 40 w 40"/>
                <a:gd name="T3" fmla="*/ 12 h 16"/>
                <a:gd name="T4" fmla="*/ 36 w 40"/>
                <a:gd name="T5" fmla="*/ 14 h 16"/>
                <a:gd name="T6" fmla="*/ 26 w 40"/>
                <a:gd name="T7" fmla="*/ 16 h 16"/>
                <a:gd name="T8" fmla="*/ 20 w 40"/>
                <a:gd name="T9" fmla="*/ 16 h 16"/>
                <a:gd name="T10" fmla="*/ 12 w 40"/>
                <a:gd name="T11" fmla="*/ 14 h 16"/>
                <a:gd name="T12" fmla="*/ 6 w 40"/>
                <a:gd name="T13" fmla="*/ 10 h 16"/>
                <a:gd name="T14" fmla="*/ 0 w 40"/>
                <a:gd name="T15" fmla="*/ 2 h 16"/>
                <a:gd name="T16" fmla="*/ 0 w 40"/>
                <a:gd name="T17" fmla="*/ 2 h 16"/>
                <a:gd name="T18" fmla="*/ 4 w 40"/>
                <a:gd name="T19" fmla="*/ 2 h 16"/>
                <a:gd name="T20" fmla="*/ 12 w 40"/>
                <a:gd name="T21" fmla="*/ 0 h 16"/>
                <a:gd name="T22" fmla="*/ 18 w 40"/>
                <a:gd name="T23" fmla="*/ 0 h 16"/>
                <a:gd name="T24" fmla="*/ 26 w 40"/>
                <a:gd name="T25" fmla="*/ 2 h 16"/>
                <a:gd name="T26" fmla="*/ 34 w 40"/>
                <a:gd name="T27" fmla="*/ 6 h 16"/>
                <a:gd name="T28" fmla="*/ 40 w 40"/>
                <a:gd name="T29" fmla="*/ 12 h 16"/>
                <a:gd name="T30" fmla="*/ 40 w 40"/>
                <a:gd name="T31" fmla="*/ 12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" h="16">
                  <a:moveTo>
                    <a:pt x="40" y="12"/>
                  </a:moveTo>
                  <a:lnTo>
                    <a:pt x="40" y="12"/>
                  </a:lnTo>
                  <a:lnTo>
                    <a:pt x="36" y="14"/>
                  </a:lnTo>
                  <a:lnTo>
                    <a:pt x="26" y="16"/>
                  </a:lnTo>
                  <a:lnTo>
                    <a:pt x="20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4" y="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0" name="Freeform 130"/>
            <p:cNvSpPr>
              <a:spLocks/>
            </p:cNvSpPr>
            <p:nvPr/>
          </p:nvSpPr>
          <p:spPr bwMode="auto">
            <a:xfrm>
              <a:off x="1864" y="2711"/>
              <a:ext cx="32" cy="32"/>
            </a:xfrm>
            <a:custGeom>
              <a:avLst/>
              <a:gdLst>
                <a:gd name="T0" fmla="*/ 32 w 32"/>
                <a:gd name="T1" fmla="*/ 0 h 32"/>
                <a:gd name="T2" fmla="*/ 32 w 32"/>
                <a:gd name="T3" fmla="*/ 0 h 32"/>
                <a:gd name="T4" fmla="*/ 26 w 32"/>
                <a:gd name="T5" fmla="*/ 0 h 32"/>
                <a:gd name="T6" fmla="*/ 16 w 32"/>
                <a:gd name="T7" fmla="*/ 4 h 32"/>
                <a:gd name="T8" fmla="*/ 10 w 32"/>
                <a:gd name="T9" fmla="*/ 8 h 32"/>
                <a:gd name="T10" fmla="*/ 4 w 32"/>
                <a:gd name="T11" fmla="*/ 14 h 32"/>
                <a:gd name="T12" fmla="*/ 0 w 32"/>
                <a:gd name="T13" fmla="*/ 22 h 32"/>
                <a:gd name="T14" fmla="*/ 0 w 32"/>
                <a:gd name="T15" fmla="*/ 32 h 32"/>
                <a:gd name="T16" fmla="*/ 0 w 32"/>
                <a:gd name="T17" fmla="*/ 32 h 32"/>
                <a:gd name="T18" fmla="*/ 4 w 32"/>
                <a:gd name="T19" fmla="*/ 30 h 32"/>
                <a:gd name="T20" fmla="*/ 14 w 32"/>
                <a:gd name="T21" fmla="*/ 26 h 32"/>
                <a:gd name="T22" fmla="*/ 20 w 32"/>
                <a:gd name="T23" fmla="*/ 22 h 32"/>
                <a:gd name="T24" fmla="*/ 24 w 32"/>
                <a:gd name="T25" fmla="*/ 16 h 32"/>
                <a:gd name="T26" fmla="*/ 28 w 32"/>
                <a:gd name="T27" fmla="*/ 8 h 32"/>
                <a:gd name="T28" fmla="*/ 32 w 32"/>
                <a:gd name="T29" fmla="*/ 0 h 32"/>
                <a:gd name="T30" fmla="*/ 32 w 32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2" h="32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14" y="26"/>
                  </a:lnTo>
                  <a:lnTo>
                    <a:pt x="20" y="22"/>
                  </a:lnTo>
                  <a:lnTo>
                    <a:pt x="24" y="16"/>
                  </a:lnTo>
                  <a:lnTo>
                    <a:pt x="28" y="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1" name="Freeform 131"/>
            <p:cNvSpPr>
              <a:spLocks/>
            </p:cNvSpPr>
            <p:nvPr/>
          </p:nvSpPr>
          <p:spPr bwMode="auto">
            <a:xfrm>
              <a:off x="1800" y="2819"/>
              <a:ext cx="52" cy="22"/>
            </a:xfrm>
            <a:custGeom>
              <a:avLst/>
              <a:gdLst>
                <a:gd name="T0" fmla="*/ 0 w 52"/>
                <a:gd name="T1" fmla="*/ 16 h 22"/>
                <a:gd name="T2" fmla="*/ 0 w 52"/>
                <a:gd name="T3" fmla="*/ 16 h 22"/>
                <a:gd name="T4" fmla="*/ 4 w 52"/>
                <a:gd name="T5" fmla="*/ 20 h 22"/>
                <a:gd name="T6" fmla="*/ 10 w 52"/>
                <a:gd name="T7" fmla="*/ 22 h 22"/>
                <a:gd name="T8" fmla="*/ 16 w 52"/>
                <a:gd name="T9" fmla="*/ 22 h 22"/>
                <a:gd name="T10" fmla="*/ 24 w 52"/>
                <a:gd name="T11" fmla="*/ 22 h 22"/>
                <a:gd name="T12" fmla="*/ 34 w 52"/>
                <a:gd name="T13" fmla="*/ 20 h 22"/>
                <a:gd name="T14" fmla="*/ 42 w 52"/>
                <a:gd name="T15" fmla="*/ 14 h 22"/>
                <a:gd name="T16" fmla="*/ 52 w 52"/>
                <a:gd name="T17" fmla="*/ 4 h 22"/>
                <a:gd name="T18" fmla="*/ 52 w 52"/>
                <a:gd name="T19" fmla="*/ 4 h 22"/>
                <a:gd name="T20" fmla="*/ 46 w 52"/>
                <a:gd name="T21" fmla="*/ 2 h 22"/>
                <a:gd name="T22" fmla="*/ 42 w 52"/>
                <a:gd name="T23" fmla="*/ 0 h 22"/>
                <a:gd name="T24" fmla="*/ 36 w 52"/>
                <a:gd name="T25" fmla="*/ 0 h 22"/>
                <a:gd name="T26" fmla="*/ 28 w 52"/>
                <a:gd name="T27" fmla="*/ 0 h 22"/>
                <a:gd name="T28" fmla="*/ 18 w 52"/>
                <a:gd name="T29" fmla="*/ 2 h 22"/>
                <a:gd name="T30" fmla="*/ 10 w 52"/>
                <a:gd name="T31" fmla="*/ 8 h 22"/>
                <a:gd name="T32" fmla="*/ 0 w 52"/>
                <a:gd name="T33" fmla="*/ 16 h 22"/>
                <a:gd name="T34" fmla="*/ 0 w 52"/>
                <a:gd name="T35" fmla="*/ 16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2" h="22">
                  <a:moveTo>
                    <a:pt x="0" y="16"/>
                  </a:moveTo>
                  <a:lnTo>
                    <a:pt x="0" y="16"/>
                  </a:lnTo>
                  <a:lnTo>
                    <a:pt x="4" y="20"/>
                  </a:lnTo>
                  <a:lnTo>
                    <a:pt x="10" y="22"/>
                  </a:lnTo>
                  <a:lnTo>
                    <a:pt x="16" y="22"/>
                  </a:lnTo>
                  <a:lnTo>
                    <a:pt x="24" y="22"/>
                  </a:lnTo>
                  <a:lnTo>
                    <a:pt x="34" y="20"/>
                  </a:lnTo>
                  <a:lnTo>
                    <a:pt x="42" y="14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2" name="Freeform 132"/>
            <p:cNvSpPr>
              <a:spLocks/>
            </p:cNvSpPr>
            <p:nvPr/>
          </p:nvSpPr>
          <p:spPr bwMode="auto">
            <a:xfrm>
              <a:off x="1832" y="2801"/>
              <a:ext cx="40" cy="18"/>
            </a:xfrm>
            <a:custGeom>
              <a:avLst/>
              <a:gdLst>
                <a:gd name="T0" fmla="*/ 40 w 40"/>
                <a:gd name="T1" fmla="*/ 18 h 18"/>
                <a:gd name="T2" fmla="*/ 40 w 40"/>
                <a:gd name="T3" fmla="*/ 18 h 18"/>
                <a:gd name="T4" fmla="*/ 36 w 40"/>
                <a:gd name="T5" fmla="*/ 18 h 18"/>
                <a:gd name="T6" fmla="*/ 24 w 40"/>
                <a:gd name="T7" fmla="*/ 18 h 18"/>
                <a:gd name="T8" fmla="*/ 18 w 40"/>
                <a:gd name="T9" fmla="*/ 16 h 18"/>
                <a:gd name="T10" fmla="*/ 12 w 40"/>
                <a:gd name="T11" fmla="*/ 14 h 18"/>
                <a:gd name="T12" fmla="*/ 6 w 40"/>
                <a:gd name="T13" fmla="*/ 8 h 18"/>
                <a:gd name="T14" fmla="*/ 0 w 40"/>
                <a:gd name="T15" fmla="*/ 2 h 18"/>
                <a:gd name="T16" fmla="*/ 0 w 40"/>
                <a:gd name="T17" fmla="*/ 2 h 18"/>
                <a:gd name="T18" fmla="*/ 4 w 40"/>
                <a:gd name="T19" fmla="*/ 0 h 18"/>
                <a:gd name="T20" fmla="*/ 14 w 40"/>
                <a:gd name="T21" fmla="*/ 0 h 18"/>
                <a:gd name="T22" fmla="*/ 20 w 40"/>
                <a:gd name="T23" fmla="*/ 2 h 18"/>
                <a:gd name="T24" fmla="*/ 26 w 40"/>
                <a:gd name="T25" fmla="*/ 6 h 18"/>
                <a:gd name="T26" fmla="*/ 34 w 40"/>
                <a:gd name="T27" fmla="*/ 10 h 18"/>
                <a:gd name="T28" fmla="*/ 40 w 40"/>
                <a:gd name="T29" fmla="*/ 18 h 18"/>
                <a:gd name="T30" fmla="*/ 40 w 40"/>
                <a:gd name="T31" fmla="*/ 18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" h="18">
                  <a:moveTo>
                    <a:pt x="40" y="18"/>
                  </a:moveTo>
                  <a:lnTo>
                    <a:pt x="40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6" y="6"/>
                  </a:lnTo>
                  <a:lnTo>
                    <a:pt x="34" y="10"/>
                  </a:lnTo>
                  <a:lnTo>
                    <a:pt x="40" y="1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3" name="Freeform 133"/>
            <p:cNvSpPr>
              <a:spLocks/>
            </p:cNvSpPr>
            <p:nvPr/>
          </p:nvSpPr>
          <p:spPr bwMode="auto">
            <a:xfrm>
              <a:off x="1852" y="2819"/>
              <a:ext cx="36" cy="26"/>
            </a:xfrm>
            <a:custGeom>
              <a:avLst/>
              <a:gdLst>
                <a:gd name="T0" fmla="*/ 36 w 36"/>
                <a:gd name="T1" fmla="*/ 0 h 26"/>
                <a:gd name="T2" fmla="*/ 36 w 36"/>
                <a:gd name="T3" fmla="*/ 0 h 26"/>
                <a:gd name="T4" fmla="*/ 32 w 36"/>
                <a:gd name="T5" fmla="*/ 0 h 26"/>
                <a:gd name="T6" fmla="*/ 20 w 36"/>
                <a:gd name="T7" fmla="*/ 2 h 26"/>
                <a:gd name="T8" fmla="*/ 14 w 36"/>
                <a:gd name="T9" fmla="*/ 4 h 26"/>
                <a:gd name="T10" fmla="*/ 8 w 36"/>
                <a:gd name="T11" fmla="*/ 8 h 26"/>
                <a:gd name="T12" fmla="*/ 2 w 36"/>
                <a:gd name="T13" fmla="*/ 16 h 26"/>
                <a:gd name="T14" fmla="*/ 0 w 36"/>
                <a:gd name="T15" fmla="*/ 26 h 26"/>
                <a:gd name="T16" fmla="*/ 0 w 36"/>
                <a:gd name="T17" fmla="*/ 26 h 26"/>
                <a:gd name="T18" fmla="*/ 4 w 36"/>
                <a:gd name="T19" fmla="*/ 26 h 26"/>
                <a:gd name="T20" fmla="*/ 14 w 36"/>
                <a:gd name="T21" fmla="*/ 22 h 26"/>
                <a:gd name="T22" fmla="*/ 20 w 36"/>
                <a:gd name="T23" fmla="*/ 20 h 26"/>
                <a:gd name="T24" fmla="*/ 26 w 36"/>
                <a:gd name="T25" fmla="*/ 14 h 26"/>
                <a:gd name="T26" fmla="*/ 32 w 36"/>
                <a:gd name="T27" fmla="*/ 8 h 26"/>
                <a:gd name="T28" fmla="*/ 36 w 36"/>
                <a:gd name="T29" fmla="*/ 0 h 26"/>
                <a:gd name="T30" fmla="*/ 36 w 36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6" h="26">
                  <a:moveTo>
                    <a:pt x="36" y="0"/>
                  </a:moveTo>
                  <a:lnTo>
                    <a:pt x="36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14" y="22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4" name="Freeform 134"/>
            <p:cNvSpPr>
              <a:spLocks/>
            </p:cNvSpPr>
            <p:nvPr/>
          </p:nvSpPr>
          <p:spPr bwMode="auto">
            <a:xfrm>
              <a:off x="2188" y="2579"/>
              <a:ext cx="34" cy="42"/>
            </a:xfrm>
            <a:custGeom>
              <a:avLst/>
              <a:gdLst>
                <a:gd name="T0" fmla="*/ 0 w 34"/>
                <a:gd name="T1" fmla="*/ 0 h 42"/>
                <a:gd name="T2" fmla="*/ 0 w 34"/>
                <a:gd name="T3" fmla="*/ 0 h 42"/>
                <a:gd name="T4" fmla="*/ 0 w 34"/>
                <a:gd name="T5" fmla="*/ 6 h 42"/>
                <a:gd name="T6" fmla="*/ 0 w 34"/>
                <a:gd name="T7" fmla="*/ 12 h 42"/>
                <a:gd name="T8" fmla="*/ 2 w 34"/>
                <a:gd name="T9" fmla="*/ 20 h 42"/>
                <a:gd name="T10" fmla="*/ 6 w 34"/>
                <a:gd name="T11" fmla="*/ 26 h 42"/>
                <a:gd name="T12" fmla="*/ 12 w 34"/>
                <a:gd name="T13" fmla="*/ 32 h 42"/>
                <a:gd name="T14" fmla="*/ 20 w 34"/>
                <a:gd name="T15" fmla="*/ 38 h 42"/>
                <a:gd name="T16" fmla="*/ 34 w 34"/>
                <a:gd name="T17" fmla="*/ 42 h 42"/>
                <a:gd name="T18" fmla="*/ 34 w 34"/>
                <a:gd name="T19" fmla="*/ 42 h 42"/>
                <a:gd name="T20" fmla="*/ 34 w 34"/>
                <a:gd name="T21" fmla="*/ 36 h 42"/>
                <a:gd name="T22" fmla="*/ 32 w 34"/>
                <a:gd name="T23" fmla="*/ 32 h 42"/>
                <a:gd name="T24" fmla="*/ 30 w 34"/>
                <a:gd name="T25" fmla="*/ 24 h 42"/>
                <a:gd name="T26" fmla="*/ 28 w 34"/>
                <a:gd name="T27" fmla="*/ 18 h 42"/>
                <a:gd name="T28" fmla="*/ 20 w 34"/>
                <a:gd name="T29" fmla="*/ 12 h 42"/>
                <a:gd name="T30" fmla="*/ 12 w 34"/>
                <a:gd name="T31" fmla="*/ 6 h 42"/>
                <a:gd name="T32" fmla="*/ 0 w 34"/>
                <a:gd name="T33" fmla="*/ 0 h 42"/>
                <a:gd name="T34" fmla="*/ 0 w 34"/>
                <a:gd name="T35" fmla="*/ 0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42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6" y="26"/>
                  </a:lnTo>
                  <a:lnTo>
                    <a:pt x="12" y="32"/>
                  </a:lnTo>
                  <a:lnTo>
                    <a:pt x="20" y="38"/>
                  </a:lnTo>
                  <a:lnTo>
                    <a:pt x="34" y="42"/>
                  </a:lnTo>
                  <a:lnTo>
                    <a:pt x="34" y="36"/>
                  </a:lnTo>
                  <a:lnTo>
                    <a:pt x="32" y="32"/>
                  </a:lnTo>
                  <a:lnTo>
                    <a:pt x="30" y="24"/>
                  </a:lnTo>
                  <a:lnTo>
                    <a:pt x="28" y="18"/>
                  </a:lnTo>
                  <a:lnTo>
                    <a:pt x="20" y="12"/>
                  </a:lnTo>
                  <a:lnTo>
                    <a:pt x="1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5" name="Freeform 135"/>
            <p:cNvSpPr>
              <a:spLocks/>
            </p:cNvSpPr>
            <p:nvPr/>
          </p:nvSpPr>
          <p:spPr bwMode="auto">
            <a:xfrm>
              <a:off x="2226" y="2593"/>
              <a:ext cx="14" cy="44"/>
            </a:xfrm>
            <a:custGeom>
              <a:avLst/>
              <a:gdLst>
                <a:gd name="T0" fmla="*/ 10 w 14"/>
                <a:gd name="T1" fmla="*/ 44 h 44"/>
                <a:gd name="T2" fmla="*/ 10 w 14"/>
                <a:gd name="T3" fmla="*/ 44 h 44"/>
                <a:gd name="T4" fmla="*/ 8 w 14"/>
                <a:gd name="T5" fmla="*/ 40 h 44"/>
                <a:gd name="T6" fmla="*/ 2 w 14"/>
                <a:gd name="T7" fmla="*/ 30 h 44"/>
                <a:gd name="T8" fmla="*/ 0 w 14"/>
                <a:gd name="T9" fmla="*/ 24 h 44"/>
                <a:gd name="T10" fmla="*/ 0 w 14"/>
                <a:gd name="T11" fmla="*/ 16 h 44"/>
                <a:gd name="T12" fmla="*/ 2 w 14"/>
                <a:gd name="T13" fmla="*/ 8 h 44"/>
                <a:gd name="T14" fmla="*/ 6 w 14"/>
                <a:gd name="T15" fmla="*/ 0 h 44"/>
                <a:gd name="T16" fmla="*/ 6 w 14"/>
                <a:gd name="T17" fmla="*/ 0 h 44"/>
                <a:gd name="T18" fmla="*/ 8 w 14"/>
                <a:gd name="T19" fmla="*/ 4 h 44"/>
                <a:gd name="T20" fmla="*/ 12 w 14"/>
                <a:gd name="T21" fmla="*/ 12 h 44"/>
                <a:gd name="T22" fmla="*/ 14 w 14"/>
                <a:gd name="T23" fmla="*/ 18 h 44"/>
                <a:gd name="T24" fmla="*/ 14 w 14"/>
                <a:gd name="T25" fmla="*/ 26 h 44"/>
                <a:gd name="T26" fmla="*/ 14 w 14"/>
                <a:gd name="T27" fmla="*/ 34 h 44"/>
                <a:gd name="T28" fmla="*/ 10 w 14"/>
                <a:gd name="T29" fmla="*/ 44 h 44"/>
                <a:gd name="T30" fmla="*/ 10 w 14"/>
                <a:gd name="T31" fmla="*/ 44 h 4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" h="44">
                  <a:moveTo>
                    <a:pt x="10" y="44"/>
                  </a:moveTo>
                  <a:lnTo>
                    <a:pt x="10" y="44"/>
                  </a:lnTo>
                  <a:lnTo>
                    <a:pt x="8" y="40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2" y="8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12"/>
                  </a:lnTo>
                  <a:lnTo>
                    <a:pt x="14" y="18"/>
                  </a:lnTo>
                  <a:lnTo>
                    <a:pt x="14" y="26"/>
                  </a:lnTo>
                  <a:lnTo>
                    <a:pt x="14" y="34"/>
                  </a:lnTo>
                  <a:lnTo>
                    <a:pt x="10" y="4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6" name="Freeform 136"/>
            <p:cNvSpPr>
              <a:spLocks/>
            </p:cNvSpPr>
            <p:nvPr/>
          </p:nvSpPr>
          <p:spPr bwMode="auto">
            <a:xfrm>
              <a:off x="2202" y="2629"/>
              <a:ext cx="40" cy="22"/>
            </a:xfrm>
            <a:custGeom>
              <a:avLst/>
              <a:gdLst>
                <a:gd name="T0" fmla="*/ 40 w 40"/>
                <a:gd name="T1" fmla="*/ 22 h 22"/>
                <a:gd name="T2" fmla="*/ 40 w 40"/>
                <a:gd name="T3" fmla="*/ 22 h 22"/>
                <a:gd name="T4" fmla="*/ 38 w 40"/>
                <a:gd name="T5" fmla="*/ 18 h 22"/>
                <a:gd name="T6" fmla="*/ 32 w 40"/>
                <a:gd name="T7" fmla="*/ 8 h 22"/>
                <a:gd name="T8" fmla="*/ 26 w 40"/>
                <a:gd name="T9" fmla="*/ 4 h 22"/>
                <a:gd name="T10" fmla="*/ 20 w 40"/>
                <a:gd name="T11" fmla="*/ 0 h 22"/>
                <a:gd name="T12" fmla="*/ 12 w 40"/>
                <a:gd name="T13" fmla="*/ 0 h 22"/>
                <a:gd name="T14" fmla="*/ 0 w 40"/>
                <a:gd name="T15" fmla="*/ 2 h 22"/>
                <a:gd name="T16" fmla="*/ 0 w 40"/>
                <a:gd name="T17" fmla="*/ 2 h 22"/>
                <a:gd name="T18" fmla="*/ 4 w 40"/>
                <a:gd name="T19" fmla="*/ 6 h 22"/>
                <a:gd name="T20" fmla="*/ 10 w 40"/>
                <a:gd name="T21" fmla="*/ 14 h 22"/>
                <a:gd name="T22" fmla="*/ 16 w 40"/>
                <a:gd name="T23" fmla="*/ 16 h 22"/>
                <a:gd name="T24" fmla="*/ 24 w 40"/>
                <a:gd name="T25" fmla="*/ 20 h 22"/>
                <a:gd name="T26" fmla="*/ 32 w 40"/>
                <a:gd name="T27" fmla="*/ 22 h 22"/>
                <a:gd name="T28" fmla="*/ 40 w 40"/>
                <a:gd name="T29" fmla="*/ 22 h 22"/>
                <a:gd name="T30" fmla="*/ 40 w 40"/>
                <a:gd name="T31" fmla="*/ 22 h 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" h="22">
                  <a:moveTo>
                    <a:pt x="40" y="22"/>
                  </a:moveTo>
                  <a:lnTo>
                    <a:pt x="40" y="22"/>
                  </a:lnTo>
                  <a:lnTo>
                    <a:pt x="38" y="18"/>
                  </a:lnTo>
                  <a:lnTo>
                    <a:pt x="32" y="8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4" y="6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24" y="20"/>
                  </a:lnTo>
                  <a:lnTo>
                    <a:pt x="32" y="22"/>
                  </a:lnTo>
                  <a:lnTo>
                    <a:pt x="40" y="2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7" name="Freeform 137"/>
            <p:cNvSpPr>
              <a:spLocks/>
            </p:cNvSpPr>
            <p:nvPr/>
          </p:nvSpPr>
          <p:spPr bwMode="auto">
            <a:xfrm>
              <a:off x="1844" y="2931"/>
              <a:ext cx="50" cy="26"/>
            </a:xfrm>
            <a:custGeom>
              <a:avLst/>
              <a:gdLst>
                <a:gd name="T0" fmla="*/ 0 w 50"/>
                <a:gd name="T1" fmla="*/ 22 h 26"/>
                <a:gd name="T2" fmla="*/ 0 w 50"/>
                <a:gd name="T3" fmla="*/ 22 h 26"/>
                <a:gd name="T4" fmla="*/ 6 w 50"/>
                <a:gd name="T5" fmla="*/ 24 h 26"/>
                <a:gd name="T6" fmla="*/ 12 w 50"/>
                <a:gd name="T7" fmla="*/ 26 h 26"/>
                <a:gd name="T8" fmla="*/ 18 w 50"/>
                <a:gd name="T9" fmla="*/ 26 h 26"/>
                <a:gd name="T10" fmla="*/ 26 w 50"/>
                <a:gd name="T11" fmla="*/ 24 h 26"/>
                <a:gd name="T12" fmla="*/ 34 w 50"/>
                <a:gd name="T13" fmla="*/ 20 h 26"/>
                <a:gd name="T14" fmla="*/ 42 w 50"/>
                <a:gd name="T15" fmla="*/ 12 h 26"/>
                <a:gd name="T16" fmla="*/ 50 w 50"/>
                <a:gd name="T17" fmla="*/ 2 h 26"/>
                <a:gd name="T18" fmla="*/ 50 w 50"/>
                <a:gd name="T19" fmla="*/ 2 h 26"/>
                <a:gd name="T20" fmla="*/ 44 w 50"/>
                <a:gd name="T21" fmla="*/ 0 h 26"/>
                <a:gd name="T22" fmla="*/ 40 w 50"/>
                <a:gd name="T23" fmla="*/ 0 h 26"/>
                <a:gd name="T24" fmla="*/ 32 w 50"/>
                <a:gd name="T25" fmla="*/ 0 h 26"/>
                <a:gd name="T26" fmla="*/ 24 w 50"/>
                <a:gd name="T27" fmla="*/ 0 h 26"/>
                <a:gd name="T28" fmla="*/ 16 w 50"/>
                <a:gd name="T29" fmla="*/ 4 h 26"/>
                <a:gd name="T30" fmla="*/ 8 w 50"/>
                <a:gd name="T31" fmla="*/ 12 h 26"/>
                <a:gd name="T32" fmla="*/ 0 w 50"/>
                <a:gd name="T33" fmla="*/ 22 h 26"/>
                <a:gd name="T34" fmla="*/ 0 w 50"/>
                <a:gd name="T35" fmla="*/ 2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26">
                  <a:moveTo>
                    <a:pt x="0" y="22"/>
                  </a:moveTo>
                  <a:lnTo>
                    <a:pt x="0" y="22"/>
                  </a:lnTo>
                  <a:lnTo>
                    <a:pt x="6" y="24"/>
                  </a:lnTo>
                  <a:lnTo>
                    <a:pt x="12" y="26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2"/>
                  </a:lnTo>
                  <a:lnTo>
                    <a:pt x="50" y="2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8" name="Freeform 138"/>
            <p:cNvSpPr>
              <a:spLocks/>
            </p:cNvSpPr>
            <p:nvPr/>
          </p:nvSpPr>
          <p:spPr bwMode="auto">
            <a:xfrm>
              <a:off x="1870" y="2911"/>
              <a:ext cx="42" cy="16"/>
            </a:xfrm>
            <a:custGeom>
              <a:avLst/>
              <a:gdLst>
                <a:gd name="T0" fmla="*/ 42 w 42"/>
                <a:gd name="T1" fmla="*/ 12 h 16"/>
                <a:gd name="T2" fmla="*/ 42 w 42"/>
                <a:gd name="T3" fmla="*/ 12 h 16"/>
                <a:gd name="T4" fmla="*/ 38 w 42"/>
                <a:gd name="T5" fmla="*/ 14 h 16"/>
                <a:gd name="T6" fmla="*/ 28 w 42"/>
                <a:gd name="T7" fmla="*/ 16 h 16"/>
                <a:gd name="T8" fmla="*/ 22 w 42"/>
                <a:gd name="T9" fmla="*/ 16 h 16"/>
                <a:gd name="T10" fmla="*/ 14 w 42"/>
                <a:gd name="T11" fmla="*/ 14 h 16"/>
                <a:gd name="T12" fmla="*/ 8 w 42"/>
                <a:gd name="T13" fmla="*/ 10 h 16"/>
                <a:gd name="T14" fmla="*/ 0 w 42"/>
                <a:gd name="T15" fmla="*/ 4 h 16"/>
                <a:gd name="T16" fmla="*/ 0 w 42"/>
                <a:gd name="T17" fmla="*/ 4 h 16"/>
                <a:gd name="T18" fmla="*/ 4 w 42"/>
                <a:gd name="T19" fmla="*/ 2 h 16"/>
                <a:gd name="T20" fmla="*/ 14 w 42"/>
                <a:gd name="T21" fmla="*/ 0 h 16"/>
                <a:gd name="T22" fmla="*/ 20 w 42"/>
                <a:gd name="T23" fmla="*/ 2 h 16"/>
                <a:gd name="T24" fmla="*/ 28 w 42"/>
                <a:gd name="T25" fmla="*/ 2 h 16"/>
                <a:gd name="T26" fmla="*/ 34 w 42"/>
                <a:gd name="T27" fmla="*/ 6 h 16"/>
                <a:gd name="T28" fmla="*/ 42 w 42"/>
                <a:gd name="T29" fmla="*/ 12 h 16"/>
                <a:gd name="T30" fmla="*/ 42 w 42"/>
                <a:gd name="T31" fmla="*/ 12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2" h="16">
                  <a:moveTo>
                    <a:pt x="42" y="12"/>
                  </a:moveTo>
                  <a:lnTo>
                    <a:pt x="42" y="12"/>
                  </a:lnTo>
                  <a:lnTo>
                    <a:pt x="38" y="14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4" y="14"/>
                  </a:lnTo>
                  <a:lnTo>
                    <a:pt x="8" y="10"/>
                  </a:lnTo>
                  <a:lnTo>
                    <a:pt x="0" y="4"/>
                  </a:lnTo>
                  <a:lnTo>
                    <a:pt x="4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9" name="Freeform 139"/>
            <p:cNvSpPr>
              <a:spLocks/>
            </p:cNvSpPr>
            <p:nvPr/>
          </p:nvSpPr>
          <p:spPr bwMode="auto">
            <a:xfrm>
              <a:off x="1898" y="2921"/>
              <a:ext cx="30" cy="32"/>
            </a:xfrm>
            <a:custGeom>
              <a:avLst/>
              <a:gdLst>
                <a:gd name="T0" fmla="*/ 30 w 30"/>
                <a:gd name="T1" fmla="*/ 0 h 32"/>
                <a:gd name="T2" fmla="*/ 30 w 30"/>
                <a:gd name="T3" fmla="*/ 0 h 32"/>
                <a:gd name="T4" fmla="*/ 26 w 30"/>
                <a:gd name="T5" fmla="*/ 0 h 32"/>
                <a:gd name="T6" fmla="*/ 14 w 30"/>
                <a:gd name="T7" fmla="*/ 4 h 32"/>
                <a:gd name="T8" fmla="*/ 10 w 30"/>
                <a:gd name="T9" fmla="*/ 8 h 32"/>
                <a:gd name="T10" fmla="*/ 4 w 30"/>
                <a:gd name="T11" fmla="*/ 14 h 32"/>
                <a:gd name="T12" fmla="*/ 0 w 30"/>
                <a:gd name="T13" fmla="*/ 22 h 32"/>
                <a:gd name="T14" fmla="*/ 0 w 30"/>
                <a:gd name="T15" fmla="*/ 32 h 32"/>
                <a:gd name="T16" fmla="*/ 0 w 30"/>
                <a:gd name="T17" fmla="*/ 32 h 32"/>
                <a:gd name="T18" fmla="*/ 4 w 30"/>
                <a:gd name="T19" fmla="*/ 32 h 32"/>
                <a:gd name="T20" fmla="*/ 14 w 30"/>
                <a:gd name="T21" fmla="*/ 26 h 32"/>
                <a:gd name="T22" fmla="*/ 18 w 30"/>
                <a:gd name="T23" fmla="*/ 22 h 32"/>
                <a:gd name="T24" fmla="*/ 24 w 30"/>
                <a:gd name="T25" fmla="*/ 16 h 32"/>
                <a:gd name="T26" fmla="*/ 28 w 30"/>
                <a:gd name="T27" fmla="*/ 8 h 32"/>
                <a:gd name="T28" fmla="*/ 30 w 30"/>
                <a:gd name="T29" fmla="*/ 0 h 32"/>
                <a:gd name="T30" fmla="*/ 30 w 30"/>
                <a:gd name="T31" fmla="*/ 0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30" y="0"/>
                  </a:lnTo>
                  <a:lnTo>
                    <a:pt x="26" y="0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14" y="26"/>
                  </a:lnTo>
                  <a:lnTo>
                    <a:pt x="18" y="22"/>
                  </a:lnTo>
                  <a:lnTo>
                    <a:pt x="24" y="16"/>
                  </a:lnTo>
                  <a:lnTo>
                    <a:pt x="28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0" name="Freeform 140"/>
            <p:cNvSpPr>
              <a:spLocks/>
            </p:cNvSpPr>
            <p:nvPr/>
          </p:nvSpPr>
          <p:spPr bwMode="auto">
            <a:xfrm>
              <a:off x="1892" y="2871"/>
              <a:ext cx="48" cy="26"/>
            </a:xfrm>
            <a:custGeom>
              <a:avLst/>
              <a:gdLst>
                <a:gd name="T0" fmla="*/ 0 w 48"/>
                <a:gd name="T1" fmla="*/ 2 h 26"/>
                <a:gd name="T2" fmla="*/ 0 w 48"/>
                <a:gd name="T3" fmla="*/ 2 h 26"/>
                <a:gd name="T4" fmla="*/ 2 w 48"/>
                <a:gd name="T5" fmla="*/ 6 h 26"/>
                <a:gd name="T6" fmla="*/ 4 w 48"/>
                <a:gd name="T7" fmla="*/ 12 h 26"/>
                <a:gd name="T8" fmla="*/ 10 w 48"/>
                <a:gd name="T9" fmla="*/ 18 h 26"/>
                <a:gd name="T10" fmla="*/ 16 w 48"/>
                <a:gd name="T11" fmla="*/ 22 h 26"/>
                <a:gd name="T12" fmla="*/ 24 w 48"/>
                <a:gd name="T13" fmla="*/ 26 h 26"/>
                <a:gd name="T14" fmla="*/ 34 w 48"/>
                <a:gd name="T15" fmla="*/ 26 h 26"/>
                <a:gd name="T16" fmla="*/ 48 w 48"/>
                <a:gd name="T17" fmla="*/ 24 h 26"/>
                <a:gd name="T18" fmla="*/ 48 w 48"/>
                <a:gd name="T19" fmla="*/ 24 h 26"/>
                <a:gd name="T20" fmla="*/ 46 w 48"/>
                <a:gd name="T21" fmla="*/ 20 h 26"/>
                <a:gd name="T22" fmla="*/ 42 w 48"/>
                <a:gd name="T23" fmla="*/ 14 h 26"/>
                <a:gd name="T24" fmla="*/ 38 w 48"/>
                <a:gd name="T25" fmla="*/ 10 h 26"/>
                <a:gd name="T26" fmla="*/ 32 w 48"/>
                <a:gd name="T27" fmla="*/ 6 h 26"/>
                <a:gd name="T28" fmla="*/ 24 w 48"/>
                <a:gd name="T29" fmla="*/ 2 h 26"/>
                <a:gd name="T30" fmla="*/ 12 w 48"/>
                <a:gd name="T31" fmla="*/ 0 h 26"/>
                <a:gd name="T32" fmla="*/ 0 w 48"/>
                <a:gd name="T33" fmla="*/ 2 h 26"/>
                <a:gd name="T34" fmla="*/ 0 w 48"/>
                <a:gd name="T35" fmla="*/ 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8" h="26">
                  <a:moveTo>
                    <a:pt x="0" y="2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12"/>
                  </a:lnTo>
                  <a:lnTo>
                    <a:pt x="10" y="18"/>
                  </a:lnTo>
                  <a:lnTo>
                    <a:pt x="16" y="22"/>
                  </a:lnTo>
                  <a:lnTo>
                    <a:pt x="24" y="26"/>
                  </a:lnTo>
                  <a:lnTo>
                    <a:pt x="34" y="26"/>
                  </a:lnTo>
                  <a:lnTo>
                    <a:pt x="48" y="24"/>
                  </a:lnTo>
                  <a:lnTo>
                    <a:pt x="46" y="20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6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1" name="Freeform 141"/>
            <p:cNvSpPr>
              <a:spLocks/>
            </p:cNvSpPr>
            <p:nvPr/>
          </p:nvSpPr>
          <p:spPr bwMode="auto">
            <a:xfrm>
              <a:off x="1938" y="2867"/>
              <a:ext cx="22" cy="36"/>
            </a:xfrm>
            <a:custGeom>
              <a:avLst/>
              <a:gdLst>
                <a:gd name="T0" fmla="*/ 22 w 22"/>
                <a:gd name="T1" fmla="*/ 36 h 36"/>
                <a:gd name="T2" fmla="*/ 22 w 22"/>
                <a:gd name="T3" fmla="*/ 36 h 36"/>
                <a:gd name="T4" fmla="*/ 18 w 22"/>
                <a:gd name="T5" fmla="*/ 34 h 36"/>
                <a:gd name="T6" fmla="*/ 8 w 22"/>
                <a:gd name="T7" fmla="*/ 28 h 36"/>
                <a:gd name="T8" fmla="*/ 4 w 22"/>
                <a:gd name="T9" fmla="*/ 22 h 36"/>
                <a:gd name="T10" fmla="*/ 2 w 22"/>
                <a:gd name="T11" fmla="*/ 16 h 36"/>
                <a:gd name="T12" fmla="*/ 0 w 22"/>
                <a:gd name="T13" fmla="*/ 8 h 36"/>
                <a:gd name="T14" fmla="*/ 0 w 22"/>
                <a:gd name="T15" fmla="*/ 0 h 36"/>
                <a:gd name="T16" fmla="*/ 0 w 22"/>
                <a:gd name="T17" fmla="*/ 0 h 36"/>
                <a:gd name="T18" fmla="*/ 4 w 22"/>
                <a:gd name="T19" fmla="*/ 2 h 36"/>
                <a:gd name="T20" fmla="*/ 12 w 22"/>
                <a:gd name="T21" fmla="*/ 8 h 36"/>
                <a:gd name="T22" fmla="*/ 14 w 22"/>
                <a:gd name="T23" fmla="*/ 12 h 36"/>
                <a:gd name="T24" fmla="*/ 18 w 22"/>
                <a:gd name="T25" fmla="*/ 18 h 36"/>
                <a:gd name="T26" fmla="*/ 20 w 22"/>
                <a:gd name="T27" fmla="*/ 26 h 36"/>
                <a:gd name="T28" fmla="*/ 22 w 22"/>
                <a:gd name="T29" fmla="*/ 36 h 36"/>
                <a:gd name="T30" fmla="*/ 22 w 22"/>
                <a:gd name="T31" fmla="*/ 36 h 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2" h="36">
                  <a:moveTo>
                    <a:pt x="22" y="36"/>
                  </a:moveTo>
                  <a:lnTo>
                    <a:pt x="22" y="36"/>
                  </a:lnTo>
                  <a:lnTo>
                    <a:pt x="18" y="34"/>
                  </a:lnTo>
                  <a:lnTo>
                    <a:pt x="8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2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8" y="18"/>
                  </a:lnTo>
                  <a:lnTo>
                    <a:pt x="20" y="26"/>
                  </a:lnTo>
                  <a:lnTo>
                    <a:pt x="22" y="3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2" name="Freeform 142"/>
            <p:cNvSpPr>
              <a:spLocks/>
            </p:cNvSpPr>
            <p:nvPr/>
          </p:nvSpPr>
          <p:spPr bwMode="auto">
            <a:xfrm>
              <a:off x="1926" y="2903"/>
              <a:ext cx="46" cy="16"/>
            </a:xfrm>
            <a:custGeom>
              <a:avLst/>
              <a:gdLst>
                <a:gd name="T0" fmla="*/ 46 w 46"/>
                <a:gd name="T1" fmla="*/ 12 h 16"/>
                <a:gd name="T2" fmla="*/ 46 w 46"/>
                <a:gd name="T3" fmla="*/ 12 h 16"/>
                <a:gd name="T4" fmla="*/ 42 w 46"/>
                <a:gd name="T5" fmla="*/ 8 h 16"/>
                <a:gd name="T6" fmla="*/ 32 w 46"/>
                <a:gd name="T7" fmla="*/ 2 h 16"/>
                <a:gd name="T8" fmla="*/ 26 w 46"/>
                <a:gd name="T9" fmla="*/ 0 h 16"/>
                <a:gd name="T10" fmla="*/ 18 w 46"/>
                <a:gd name="T11" fmla="*/ 0 h 16"/>
                <a:gd name="T12" fmla="*/ 10 w 46"/>
                <a:gd name="T13" fmla="*/ 2 h 16"/>
                <a:gd name="T14" fmla="*/ 0 w 46"/>
                <a:gd name="T15" fmla="*/ 10 h 16"/>
                <a:gd name="T16" fmla="*/ 0 w 46"/>
                <a:gd name="T17" fmla="*/ 10 h 16"/>
                <a:gd name="T18" fmla="*/ 4 w 46"/>
                <a:gd name="T19" fmla="*/ 12 h 16"/>
                <a:gd name="T20" fmla="*/ 14 w 46"/>
                <a:gd name="T21" fmla="*/ 16 h 16"/>
                <a:gd name="T22" fmla="*/ 22 w 46"/>
                <a:gd name="T23" fmla="*/ 16 h 16"/>
                <a:gd name="T24" fmla="*/ 30 w 46"/>
                <a:gd name="T25" fmla="*/ 16 h 16"/>
                <a:gd name="T26" fmla="*/ 38 w 46"/>
                <a:gd name="T27" fmla="*/ 14 h 16"/>
                <a:gd name="T28" fmla="*/ 46 w 46"/>
                <a:gd name="T29" fmla="*/ 12 h 16"/>
                <a:gd name="T30" fmla="*/ 46 w 46"/>
                <a:gd name="T31" fmla="*/ 12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6" h="16">
                  <a:moveTo>
                    <a:pt x="46" y="12"/>
                  </a:moveTo>
                  <a:lnTo>
                    <a:pt x="46" y="12"/>
                  </a:lnTo>
                  <a:lnTo>
                    <a:pt x="42" y="8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14" y="16"/>
                  </a:lnTo>
                  <a:lnTo>
                    <a:pt x="22" y="16"/>
                  </a:lnTo>
                  <a:lnTo>
                    <a:pt x="30" y="16"/>
                  </a:lnTo>
                  <a:lnTo>
                    <a:pt x="38" y="1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3" name="Freeform 143"/>
            <p:cNvSpPr>
              <a:spLocks/>
            </p:cNvSpPr>
            <p:nvPr/>
          </p:nvSpPr>
          <p:spPr bwMode="auto">
            <a:xfrm>
              <a:off x="1798" y="2637"/>
              <a:ext cx="72" cy="32"/>
            </a:xfrm>
            <a:custGeom>
              <a:avLst/>
              <a:gdLst>
                <a:gd name="T0" fmla="*/ 0 w 72"/>
                <a:gd name="T1" fmla="*/ 4 h 32"/>
                <a:gd name="T2" fmla="*/ 0 w 72"/>
                <a:gd name="T3" fmla="*/ 4 h 32"/>
                <a:gd name="T4" fmla="*/ 4 w 72"/>
                <a:gd name="T5" fmla="*/ 10 h 32"/>
                <a:gd name="T6" fmla="*/ 8 w 72"/>
                <a:gd name="T7" fmla="*/ 18 h 32"/>
                <a:gd name="T8" fmla="*/ 16 w 72"/>
                <a:gd name="T9" fmla="*/ 24 h 32"/>
                <a:gd name="T10" fmla="*/ 26 w 72"/>
                <a:gd name="T11" fmla="*/ 30 h 32"/>
                <a:gd name="T12" fmla="*/ 40 w 72"/>
                <a:gd name="T13" fmla="*/ 32 h 32"/>
                <a:gd name="T14" fmla="*/ 54 w 72"/>
                <a:gd name="T15" fmla="*/ 32 h 32"/>
                <a:gd name="T16" fmla="*/ 62 w 72"/>
                <a:gd name="T17" fmla="*/ 30 h 32"/>
                <a:gd name="T18" fmla="*/ 72 w 72"/>
                <a:gd name="T19" fmla="*/ 26 h 32"/>
                <a:gd name="T20" fmla="*/ 72 w 72"/>
                <a:gd name="T21" fmla="*/ 26 h 32"/>
                <a:gd name="T22" fmla="*/ 68 w 72"/>
                <a:gd name="T23" fmla="*/ 20 h 32"/>
                <a:gd name="T24" fmla="*/ 64 w 72"/>
                <a:gd name="T25" fmla="*/ 14 h 32"/>
                <a:gd name="T26" fmla="*/ 56 w 72"/>
                <a:gd name="T27" fmla="*/ 8 h 32"/>
                <a:gd name="T28" fmla="*/ 46 w 72"/>
                <a:gd name="T29" fmla="*/ 2 h 32"/>
                <a:gd name="T30" fmla="*/ 34 w 72"/>
                <a:gd name="T31" fmla="*/ 0 h 32"/>
                <a:gd name="T32" fmla="*/ 18 w 72"/>
                <a:gd name="T33" fmla="*/ 0 h 32"/>
                <a:gd name="T34" fmla="*/ 0 w 72"/>
                <a:gd name="T35" fmla="*/ 4 h 32"/>
                <a:gd name="T36" fmla="*/ 0 w 72"/>
                <a:gd name="T37" fmla="*/ 4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2" h="32">
                  <a:moveTo>
                    <a:pt x="0" y="4"/>
                  </a:moveTo>
                  <a:lnTo>
                    <a:pt x="0" y="4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16" y="24"/>
                  </a:lnTo>
                  <a:lnTo>
                    <a:pt x="26" y="30"/>
                  </a:lnTo>
                  <a:lnTo>
                    <a:pt x="40" y="32"/>
                  </a:lnTo>
                  <a:lnTo>
                    <a:pt x="54" y="32"/>
                  </a:lnTo>
                  <a:lnTo>
                    <a:pt x="62" y="30"/>
                  </a:lnTo>
                  <a:lnTo>
                    <a:pt x="72" y="26"/>
                  </a:lnTo>
                  <a:lnTo>
                    <a:pt x="68" y="20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46" y="2"/>
                  </a:lnTo>
                  <a:lnTo>
                    <a:pt x="34" y="0"/>
                  </a:lnTo>
                  <a:lnTo>
                    <a:pt x="1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4" name="Freeform 144"/>
            <p:cNvSpPr>
              <a:spLocks/>
            </p:cNvSpPr>
            <p:nvPr/>
          </p:nvSpPr>
          <p:spPr bwMode="auto">
            <a:xfrm>
              <a:off x="1862" y="2623"/>
              <a:ext cx="38" cy="48"/>
            </a:xfrm>
            <a:custGeom>
              <a:avLst/>
              <a:gdLst>
                <a:gd name="T0" fmla="*/ 38 w 38"/>
                <a:gd name="T1" fmla="*/ 48 h 48"/>
                <a:gd name="T2" fmla="*/ 38 w 38"/>
                <a:gd name="T3" fmla="*/ 48 h 48"/>
                <a:gd name="T4" fmla="*/ 32 w 38"/>
                <a:gd name="T5" fmla="*/ 46 h 48"/>
                <a:gd name="T6" fmla="*/ 18 w 38"/>
                <a:gd name="T7" fmla="*/ 38 h 48"/>
                <a:gd name="T8" fmla="*/ 12 w 38"/>
                <a:gd name="T9" fmla="*/ 32 h 48"/>
                <a:gd name="T10" fmla="*/ 6 w 38"/>
                <a:gd name="T11" fmla="*/ 24 h 48"/>
                <a:gd name="T12" fmla="*/ 2 w 38"/>
                <a:gd name="T13" fmla="*/ 12 h 48"/>
                <a:gd name="T14" fmla="*/ 0 w 38"/>
                <a:gd name="T15" fmla="*/ 0 h 48"/>
                <a:gd name="T16" fmla="*/ 0 w 38"/>
                <a:gd name="T17" fmla="*/ 0 h 48"/>
                <a:gd name="T18" fmla="*/ 6 w 38"/>
                <a:gd name="T19" fmla="*/ 2 h 48"/>
                <a:gd name="T20" fmla="*/ 18 w 38"/>
                <a:gd name="T21" fmla="*/ 8 h 48"/>
                <a:gd name="T22" fmla="*/ 24 w 38"/>
                <a:gd name="T23" fmla="*/ 16 h 48"/>
                <a:gd name="T24" fmla="*/ 30 w 38"/>
                <a:gd name="T25" fmla="*/ 24 h 48"/>
                <a:gd name="T26" fmla="*/ 34 w 38"/>
                <a:gd name="T27" fmla="*/ 34 h 48"/>
                <a:gd name="T28" fmla="*/ 38 w 38"/>
                <a:gd name="T29" fmla="*/ 48 h 48"/>
                <a:gd name="T30" fmla="*/ 38 w 38"/>
                <a:gd name="T31" fmla="*/ 48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48">
                  <a:moveTo>
                    <a:pt x="38" y="48"/>
                  </a:moveTo>
                  <a:lnTo>
                    <a:pt x="38" y="48"/>
                  </a:lnTo>
                  <a:lnTo>
                    <a:pt x="32" y="46"/>
                  </a:lnTo>
                  <a:lnTo>
                    <a:pt x="18" y="38"/>
                  </a:lnTo>
                  <a:lnTo>
                    <a:pt x="12" y="32"/>
                  </a:lnTo>
                  <a:lnTo>
                    <a:pt x="6" y="24"/>
                  </a:lnTo>
                  <a:lnTo>
                    <a:pt x="2" y="1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8" y="8"/>
                  </a:lnTo>
                  <a:lnTo>
                    <a:pt x="24" y="16"/>
                  </a:lnTo>
                  <a:lnTo>
                    <a:pt x="30" y="24"/>
                  </a:lnTo>
                  <a:lnTo>
                    <a:pt x="34" y="34"/>
                  </a:lnTo>
                  <a:lnTo>
                    <a:pt x="38" y="4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5" name="Freeform 145"/>
            <p:cNvSpPr>
              <a:spLocks/>
            </p:cNvSpPr>
            <p:nvPr/>
          </p:nvSpPr>
          <p:spPr bwMode="auto">
            <a:xfrm>
              <a:off x="1856" y="2673"/>
              <a:ext cx="64" cy="24"/>
            </a:xfrm>
            <a:custGeom>
              <a:avLst/>
              <a:gdLst>
                <a:gd name="T0" fmla="*/ 64 w 64"/>
                <a:gd name="T1" fmla="*/ 12 h 24"/>
                <a:gd name="T2" fmla="*/ 64 w 64"/>
                <a:gd name="T3" fmla="*/ 12 h 24"/>
                <a:gd name="T4" fmla="*/ 58 w 64"/>
                <a:gd name="T5" fmla="*/ 8 h 24"/>
                <a:gd name="T6" fmla="*/ 50 w 64"/>
                <a:gd name="T7" fmla="*/ 4 h 24"/>
                <a:gd name="T8" fmla="*/ 42 w 64"/>
                <a:gd name="T9" fmla="*/ 0 h 24"/>
                <a:gd name="T10" fmla="*/ 32 w 64"/>
                <a:gd name="T11" fmla="*/ 0 h 24"/>
                <a:gd name="T12" fmla="*/ 22 w 64"/>
                <a:gd name="T13" fmla="*/ 2 h 24"/>
                <a:gd name="T14" fmla="*/ 10 w 64"/>
                <a:gd name="T15" fmla="*/ 6 h 24"/>
                <a:gd name="T16" fmla="*/ 0 w 64"/>
                <a:gd name="T17" fmla="*/ 18 h 24"/>
                <a:gd name="T18" fmla="*/ 0 w 64"/>
                <a:gd name="T19" fmla="*/ 18 h 24"/>
                <a:gd name="T20" fmla="*/ 6 w 64"/>
                <a:gd name="T21" fmla="*/ 20 h 24"/>
                <a:gd name="T22" fmla="*/ 20 w 64"/>
                <a:gd name="T23" fmla="*/ 24 h 24"/>
                <a:gd name="T24" fmla="*/ 30 w 64"/>
                <a:gd name="T25" fmla="*/ 24 h 24"/>
                <a:gd name="T26" fmla="*/ 40 w 64"/>
                <a:gd name="T27" fmla="*/ 22 h 24"/>
                <a:gd name="T28" fmla="*/ 52 w 64"/>
                <a:gd name="T29" fmla="*/ 18 h 24"/>
                <a:gd name="T30" fmla="*/ 64 w 64"/>
                <a:gd name="T31" fmla="*/ 12 h 24"/>
                <a:gd name="T32" fmla="*/ 64 w 6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24">
                  <a:moveTo>
                    <a:pt x="64" y="12"/>
                  </a:moveTo>
                  <a:lnTo>
                    <a:pt x="64" y="12"/>
                  </a:lnTo>
                  <a:lnTo>
                    <a:pt x="58" y="8"/>
                  </a:lnTo>
                  <a:lnTo>
                    <a:pt x="50" y="4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2" y="2"/>
                  </a:lnTo>
                  <a:lnTo>
                    <a:pt x="10" y="6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20" y="24"/>
                  </a:lnTo>
                  <a:lnTo>
                    <a:pt x="30" y="24"/>
                  </a:lnTo>
                  <a:lnTo>
                    <a:pt x="40" y="22"/>
                  </a:lnTo>
                  <a:lnTo>
                    <a:pt x="52" y="18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6" name="Freeform 146"/>
            <p:cNvSpPr>
              <a:spLocks/>
            </p:cNvSpPr>
            <p:nvPr/>
          </p:nvSpPr>
          <p:spPr bwMode="auto">
            <a:xfrm>
              <a:off x="2446" y="2647"/>
              <a:ext cx="44" cy="50"/>
            </a:xfrm>
            <a:custGeom>
              <a:avLst/>
              <a:gdLst>
                <a:gd name="T0" fmla="*/ 44 w 44"/>
                <a:gd name="T1" fmla="*/ 0 h 50"/>
                <a:gd name="T2" fmla="*/ 44 w 44"/>
                <a:gd name="T3" fmla="*/ 0 h 50"/>
                <a:gd name="T4" fmla="*/ 36 w 44"/>
                <a:gd name="T5" fmla="*/ 2 h 50"/>
                <a:gd name="T6" fmla="*/ 30 w 44"/>
                <a:gd name="T7" fmla="*/ 4 h 50"/>
                <a:gd name="T8" fmla="*/ 22 w 44"/>
                <a:gd name="T9" fmla="*/ 6 h 50"/>
                <a:gd name="T10" fmla="*/ 14 w 44"/>
                <a:gd name="T11" fmla="*/ 12 h 50"/>
                <a:gd name="T12" fmla="*/ 6 w 44"/>
                <a:gd name="T13" fmla="*/ 22 h 50"/>
                <a:gd name="T14" fmla="*/ 2 w 44"/>
                <a:gd name="T15" fmla="*/ 34 h 50"/>
                <a:gd name="T16" fmla="*/ 0 w 44"/>
                <a:gd name="T17" fmla="*/ 50 h 50"/>
                <a:gd name="T18" fmla="*/ 0 w 44"/>
                <a:gd name="T19" fmla="*/ 50 h 50"/>
                <a:gd name="T20" fmla="*/ 6 w 44"/>
                <a:gd name="T21" fmla="*/ 48 h 50"/>
                <a:gd name="T22" fmla="*/ 12 w 44"/>
                <a:gd name="T23" fmla="*/ 48 h 50"/>
                <a:gd name="T24" fmla="*/ 20 w 44"/>
                <a:gd name="T25" fmla="*/ 44 h 50"/>
                <a:gd name="T26" fmla="*/ 28 w 44"/>
                <a:gd name="T27" fmla="*/ 38 h 50"/>
                <a:gd name="T28" fmla="*/ 34 w 44"/>
                <a:gd name="T29" fmla="*/ 28 h 50"/>
                <a:gd name="T30" fmla="*/ 40 w 44"/>
                <a:gd name="T31" fmla="*/ 16 h 50"/>
                <a:gd name="T32" fmla="*/ 44 w 44"/>
                <a:gd name="T33" fmla="*/ 0 h 50"/>
                <a:gd name="T34" fmla="*/ 44 w 44"/>
                <a:gd name="T35" fmla="*/ 0 h 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50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30" y="4"/>
                  </a:lnTo>
                  <a:lnTo>
                    <a:pt x="22" y="6"/>
                  </a:lnTo>
                  <a:lnTo>
                    <a:pt x="14" y="12"/>
                  </a:lnTo>
                  <a:lnTo>
                    <a:pt x="6" y="22"/>
                  </a:lnTo>
                  <a:lnTo>
                    <a:pt x="2" y="34"/>
                  </a:lnTo>
                  <a:lnTo>
                    <a:pt x="0" y="50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0" y="44"/>
                  </a:lnTo>
                  <a:lnTo>
                    <a:pt x="28" y="38"/>
                  </a:lnTo>
                  <a:lnTo>
                    <a:pt x="34" y="28"/>
                  </a:lnTo>
                  <a:lnTo>
                    <a:pt x="40" y="1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7" name="Freeform 147"/>
            <p:cNvSpPr>
              <a:spLocks/>
            </p:cNvSpPr>
            <p:nvPr/>
          </p:nvSpPr>
          <p:spPr bwMode="auto">
            <a:xfrm>
              <a:off x="2428" y="2701"/>
              <a:ext cx="52" cy="18"/>
            </a:xfrm>
            <a:custGeom>
              <a:avLst/>
              <a:gdLst>
                <a:gd name="T0" fmla="*/ 0 w 52"/>
                <a:gd name="T1" fmla="*/ 16 h 18"/>
                <a:gd name="T2" fmla="*/ 0 w 52"/>
                <a:gd name="T3" fmla="*/ 16 h 18"/>
                <a:gd name="T4" fmla="*/ 4 w 52"/>
                <a:gd name="T5" fmla="*/ 12 h 18"/>
                <a:gd name="T6" fmla="*/ 16 w 52"/>
                <a:gd name="T7" fmla="*/ 4 h 18"/>
                <a:gd name="T8" fmla="*/ 22 w 52"/>
                <a:gd name="T9" fmla="*/ 2 h 18"/>
                <a:gd name="T10" fmla="*/ 32 w 52"/>
                <a:gd name="T11" fmla="*/ 0 h 18"/>
                <a:gd name="T12" fmla="*/ 42 w 52"/>
                <a:gd name="T13" fmla="*/ 0 h 18"/>
                <a:gd name="T14" fmla="*/ 52 w 52"/>
                <a:gd name="T15" fmla="*/ 4 h 18"/>
                <a:gd name="T16" fmla="*/ 52 w 52"/>
                <a:gd name="T17" fmla="*/ 4 h 18"/>
                <a:gd name="T18" fmla="*/ 48 w 52"/>
                <a:gd name="T19" fmla="*/ 8 h 18"/>
                <a:gd name="T20" fmla="*/ 40 w 52"/>
                <a:gd name="T21" fmla="*/ 14 h 18"/>
                <a:gd name="T22" fmla="*/ 32 w 52"/>
                <a:gd name="T23" fmla="*/ 16 h 18"/>
                <a:gd name="T24" fmla="*/ 22 w 52"/>
                <a:gd name="T25" fmla="*/ 18 h 18"/>
                <a:gd name="T26" fmla="*/ 12 w 52"/>
                <a:gd name="T27" fmla="*/ 18 h 18"/>
                <a:gd name="T28" fmla="*/ 0 w 52"/>
                <a:gd name="T29" fmla="*/ 16 h 18"/>
                <a:gd name="T30" fmla="*/ 0 w 52"/>
                <a:gd name="T31" fmla="*/ 16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" h="18">
                  <a:moveTo>
                    <a:pt x="0" y="16"/>
                  </a:moveTo>
                  <a:lnTo>
                    <a:pt x="0" y="16"/>
                  </a:lnTo>
                  <a:lnTo>
                    <a:pt x="4" y="12"/>
                  </a:lnTo>
                  <a:lnTo>
                    <a:pt x="16" y="4"/>
                  </a:lnTo>
                  <a:lnTo>
                    <a:pt x="22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4"/>
                  </a:lnTo>
                  <a:lnTo>
                    <a:pt x="48" y="8"/>
                  </a:lnTo>
                  <a:lnTo>
                    <a:pt x="40" y="14"/>
                  </a:lnTo>
                  <a:lnTo>
                    <a:pt x="32" y="16"/>
                  </a:lnTo>
                  <a:lnTo>
                    <a:pt x="22" y="18"/>
                  </a:lnTo>
                  <a:lnTo>
                    <a:pt x="12" y="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8" name="Freeform 148"/>
            <p:cNvSpPr>
              <a:spLocks/>
            </p:cNvSpPr>
            <p:nvPr/>
          </p:nvSpPr>
          <p:spPr bwMode="auto">
            <a:xfrm>
              <a:off x="2410" y="2675"/>
              <a:ext cx="24" cy="54"/>
            </a:xfrm>
            <a:custGeom>
              <a:avLst/>
              <a:gdLst>
                <a:gd name="T0" fmla="*/ 2 w 24"/>
                <a:gd name="T1" fmla="*/ 54 h 54"/>
                <a:gd name="T2" fmla="*/ 2 w 24"/>
                <a:gd name="T3" fmla="*/ 54 h 54"/>
                <a:gd name="T4" fmla="*/ 6 w 24"/>
                <a:gd name="T5" fmla="*/ 50 h 54"/>
                <a:gd name="T6" fmla="*/ 12 w 24"/>
                <a:gd name="T7" fmla="*/ 46 h 54"/>
                <a:gd name="T8" fmla="*/ 18 w 24"/>
                <a:gd name="T9" fmla="*/ 40 h 54"/>
                <a:gd name="T10" fmla="*/ 22 w 24"/>
                <a:gd name="T11" fmla="*/ 32 h 54"/>
                <a:gd name="T12" fmla="*/ 24 w 24"/>
                <a:gd name="T13" fmla="*/ 24 h 54"/>
                <a:gd name="T14" fmla="*/ 24 w 24"/>
                <a:gd name="T15" fmla="*/ 12 h 54"/>
                <a:gd name="T16" fmla="*/ 20 w 24"/>
                <a:gd name="T17" fmla="*/ 0 h 54"/>
                <a:gd name="T18" fmla="*/ 20 w 24"/>
                <a:gd name="T19" fmla="*/ 0 h 54"/>
                <a:gd name="T20" fmla="*/ 16 w 24"/>
                <a:gd name="T21" fmla="*/ 4 h 54"/>
                <a:gd name="T22" fmla="*/ 8 w 24"/>
                <a:gd name="T23" fmla="*/ 14 h 54"/>
                <a:gd name="T24" fmla="*/ 4 w 24"/>
                <a:gd name="T25" fmla="*/ 22 h 54"/>
                <a:gd name="T26" fmla="*/ 0 w 24"/>
                <a:gd name="T27" fmla="*/ 32 h 54"/>
                <a:gd name="T28" fmla="*/ 0 w 24"/>
                <a:gd name="T29" fmla="*/ 42 h 54"/>
                <a:gd name="T30" fmla="*/ 2 w 24"/>
                <a:gd name="T31" fmla="*/ 54 h 54"/>
                <a:gd name="T32" fmla="*/ 2 w 24"/>
                <a:gd name="T33" fmla="*/ 54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54">
                  <a:moveTo>
                    <a:pt x="2" y="54"/>
                  </a:moveTo>
                  <a:lnTo>
                    <a:pt x="2" y="54"/>
                  </a:lnTo>
                  <a:lnTo>
                    <a:pt x="6" y="50"/>
                  </a:lnTo>
                  <a:lnTo>
                    <a:pt x="12" y="46"/>
                  </a:lnTo>
                  <a:lnTo>
                    <a:pt x="18" y="40"/>
                  </a:lnTo>
                  <a:lnTo>
                    <a:pt x="22" y="32"/>
                  </a:lnTo>
                  <a:lnTo>
                    <a:pt x="24" y="24"/>
                  </a:lnTo>
                  <a:lnTo>
                    <a:pt x="24" y="12"/>
                  </a:lnTo>
                  <a:lnTo>
                    <a:pt x="20" y="0"/>
                  </a:lnTo>
                  <a:lnTo>
                    <a:pt x="16" y="4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2" y="5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9" name="Freeform 149"/>
            <p:cNvSpPr>
              <a:spLocks/>
            </p:cNvSpPr>
            <p:nvPr/>
          </p:nvSpPr>
          <p:spPr bwMode="auto">
            <a:xfrm>
              <a:off x="2440" y="2745"/>
              <a:ext cx="66" cy="28"/>
            </a:xfrm>
            <a:custGeom>
              <a:avLst/>
              <a:gdLst>
                <a:gd name="T0" fmla="*/ 66 w 66"/>
                <a:gd name="T1" fmla="*/ 20 h 28"/>
                <a:gd name="T2" fmla="*/ 66 w 66"/>
                <a:gd name="T3" fmla="*/ 20 h 28"/>
                <a:gd name="T4" fmla="*/ 60 w 66"/>
                <a:gd name="T5" fmla="*/ 16 h 28"/>
                <a:gd name="T6" fmla="*/ 56 w 66"/>
                <a:gd name="T7" fmla="*/ 10 h 28"/>
                <a:gd name="T8" fmla="*/ 48 w 66"/>
                <a:gd name="T9" fmla="*/ 6 h 28"/>
                <a:gd name="T10" fmla="*/ 40 w 66"/>
                <a:gd name="T11" fmla="*/ 2 h 28"/>
                <a:gd name="T12" fmla="*/ 28 w 66"/>
                <a:gd name="T13" fmla="*/ 0 h 28"/>
                <a:gd name="T14" fmla="*/ 14 w 66"/>
                <a:gd name="T15" fmla="*/ 2 h 28"/>
                <a:gd name="T16" fmla="*/ 0 w 66"/>
                <a:gd name="T17" fmla="*/ 10 h 28"/>
                <a:gd name="T18" fmla="*/ 0 w 66"/>
                <a:gd name="T19" fmla="*/ 10 h 28"/>
                <a:gd name="T20" fmla="*/ 4 w 66"/>
                <a:gd name="T21" fmla="*/ 14 h 28"/>
                <a:gd name="T22" fmla="*/ 10 w 66"/>
                <a:gd name="T23" fmla="*/ 20 h 28"/>
                <a:gd name="T24" fmla="*/ 16 w 66"/>
                <a:gd name="T25" fmla="*/ 24 h 28"/>
                <a:gd name="T26" fmla="*/ 26 w 66"/>
                <a:gd name="T27" fmla="*/ 28 h 28"/>
                <a:gd name="T28" fmla="*/ 36 w 66"/>
                <a:gd name="T29" fmla="*/ 28 h 28"/>
                <a:gd name="T30" fmla="*/ 50 w 66"/>
                <a:gd name="T31" fmla="*/ 26 h 28"/>
                <a:gd name="T32" fmla="*/ 66 w 66"/>
                <a:gd name="T33" fmla="*/ 20 h 28"/>
                <a:gd name="T34" fmla="*/ 66 w 66"/>
                <a:gd name="T35" fmla="*/ 20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6" h="28">
                  <a:moveTo>
                    <a:pt x="66" y="20"/>
                  </a:moveTo>
                  <a:lnTo>
                    <a:pt x="66" y="20"/>
                  </a:lnTo>
                  <a:lnTo>
                    <a:pt x="60" y="16"/>
                  </a:lnTo>
                  <a:lnTo>
                    <a:pt x="56" y="10"/>
                  </a:lnTo>
                  <a:lnTo>
                    <a:pt x="48" y="6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10" y="20"/>
                  </a:lnTo>
                  <a:lnTo>
                    <a:pt x="16" y="24"/>
                  </a:lnTo>
                  <a:lnTo>
                    <a:pt x="26" y="28"/>
                  </a:lnTo>
                  <a:lnTo>
                    <a:pt x="36" y="28"/>
                  </a:lnTo>
                  <a:lnTo>
                    <a:pt x="50" y="26"/>
                  </a:lnTo>
                  <a:lnTo>
                    <a:pt x="66" y="2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0" name="Freeform 150"/>
            <p:cNvSpPr>
              <a:spLocks/>
            </p:cNvSpPr>
            <p:nvPr/>
          </p:nvSpPr>
          <p:spPr bwMode="auto">
            <a:xfrm>
              <a:off x="2414" y="2751"/>
              <a:ext cx="38" cy="38"/>
            </a:xfrm>
            <a:custGeom>
              <a:avLst/>
              <a:gdLst>
                <a:gd name="T0" fmla="*/ 0 w 38"/>
                <a:gd name="T1" fmla="*/ 0 h 38"/>
                <a:gd name="T2" fmla="*/ 0 w 38"/>
                <a:gd name="T3" fmla="*/ 0 h 38"/>
                <a:gd name="T4" fmla="*/ 6 w 38"/>
                <a:gd name="T5" fmla="*/ 2 h 38"/>
                <a:gd name="T6" fmla="*/ 18 w 38"/>
                <a:gd name="T7" fmla="*/ 6 h 38"/>
                <a:gd name="T8" fmla="*/ 24 w 38"/>
                <a:gd name="T9" fmla="*/ 12 h 38"/>
                <a:gd name="T10" fmla="*/ 30 w 38"/>
                <a:gd name="T11" fmla="*/ 18 h 38"/>
                <a:gd name="T12" fmla="*/ 36 w 38"/>
                <a:gd name="T13" fmla="*/ 26 h 38"/>
                <a:gd name="T14" fmla="*/ 38 w 38"/>
                <a:gd name="T15" fmla="*/ 38 h 38"/>
                <a:gd name="T16" fmla="*/ 38 w 38"/>
                <a:gd name="T17" fmla="*/ 38 h 38"/>
                <a:gd name="T18" fmla="*/ 34 w 38"/>
                <a:gd name="T19" fmla="*/ 36 h 38"/>
                <a:gd name="T20" fmla="*/ 22 w 38"/>
                <a:gd name="T21" fmla="*/ 32 h 38"/>
                <a:gd name="T22" fmla="*/ 16 w 38"/>
                <a:gd name="T23" fmla="*/ 28 h 38"/>
                <a:gd name="T24" fmla="*/ 10 w 38"/>
                <a:gd name="T25" fmla="*/ 20 h 38"/>
                <a:gd name="T26" fmla="*/ 4 w 38"/>
                <a:gd name="T27" fmla="*/ 12 h 38"/>
                <a:gd name="T28" fmla="*/ 0 w 38"/>
                <a:gd name="T29" fmla="*/ 0 h 38"/>
                <a:gd name="T30" fmla="*/ 0 w 38"/>
                <a:gd name="T31" fmla="*/ 0 h 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26"/>
                  </a:lnTo>
                  <a:lnTo>
                    <a:pt x="38" y="38"/>
                  </a:lnTo>
                  <a:lnTo>
                    <a:pt x="34" y="36"/>
                  </a:lnTo>
                  <a:lnTo>
                    <a:pt x="22" y="32"/>
                  </a:lnTo>
                  <a:lnTo>
                    <a:pt x="16" y="28"/>
                  </a:lnTo>
                  <a:lnTo>
                    <a:pt x="10" y="20"/>
                  </a:lnTo>
                  <a:lnTo>
                    <a:pt x="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1" name="Freeform 151"/>
            <p:cNvSpPr>
              <a:spLocks/>
            </p:cNvSpPr>
            <p:nvPr/>
          </p:nvSpPr>
          <p:spPr bwMode="auto">
            <a:xfrm>
              <a:off x="2396" y="2727"/>
              <a:ext cx="54" cy="22"/>
            </a:xfrm>
            <a:custGeom>
              <a:avLst/>
              <a:gdLst>
                <a:gd name="T0" fmla="*/ 0 w 54"/>
                <a:gd name="T1" fmla="*/ 16 h 22"/>
                <a:gd name="T2" fmla="*/ 0 w 54"/>
                <a:gd name="T3" fmla="*/ 16 h 22"/>
                <a:gd name="T4" fmla="*/ 6 w 54"/>
                <a:gd name="T5" fmla="*/ 18 h 22"/>
                <a:gd name="T6" fmla="*/ 12 w 54"/>
                <a:gd name="T7" fmla="*/ 20 h 22"/>
                <a:gd name="T8" fmla="*/ 20 w 54"/>
                <a:gd name="T9" fmla="*/ 22 h 22"/>
                <a:gd name="T10" fmla="*/ 28 w 54"/>
                <a:gd name="T11" fmla="*/ 22 h 22"/>
                <a:gd name="T12" fmla="*/ 36 w 54"/>
                <a:gd name="T13" fmla="*/ 20 h 22"/>
                <a:gd name="T14" fmla="*/ 46 w 54"/>
                <a:gd name="T15" fmla="*/ 14 h 22"/>
                <a:gd name="T16" fmla="*/ 54 w 54"/>
                <a:gd name="T17" fmla="*/ 2 h 22"/>
                <a:gd name="T18" fmla="*/ 54 w 54"/>
                <a:gd name="T19" fmla="*/ 2 h 22"/>
                <a:gd name="T20" fmla="*/ 48 w 54"/>
                <a:gd name="T21" fmla="*/ 2 h 22"/>
                <a:gd name="T22" fmla="*/ 36 w 54"/>
                <a:gd name="T23" fmla="*/ 0 h 22"/>
                <a:gd name="T24" fmla="*/ 26 w 54"/>
                <a:gd name="T25" fmla="*/ 2 h 22"/>
                <a:gd name="T26" fmla="*/ 18 w 54"/>
                <a:gd name="T27" fmla="*/ 4 h 22"/>
                <a:gd name="T28" fmla="*/ 8 w 54"/>
                <a:gd name="T29" fmla="*/ 8 h 22"/>
                <a:gd name="T30" fmla="*/ 0 w 54"/>
                <a:gd name="T31" fmla="*/ 16 h 22"/>
                <a:gd name="T32" fmla="*/ 0 w 54"/>
                <a:gd name="T33" fmla="*/ 16 h 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22">
                  <a:moveTo>
                    <a:pt x="0" y="16"/>
                  </a:moveTo>
                  <a:lnTo>
                    <a:pt x="0" y="16"/>
                  </a:lnTo>
                  <a:lnTo>
                    <a:pt x="6" y="18"/>
                  </a:lnTo>
                  <a:lnTo>
                    <a:pt x="12" y="20"/>
                  </a:lnTo>
                  <a:lnTo>
                    <a:pt x="20" y="22"/>
                  </a:lnTo>
                  <a:lnTo>
                    <a:pt x="28" y="22"/>
                  </a:lnTo>
                  <a:lnTo>
                    <a:pt x="36" y="20"/>
                  </a:lnTo>
                  <a:lnTo>
                    <a:pt x="46" y="14"/>
                  </a:lnTo>
                  <a:lnTo>
                    <a:pt x="54" y="2"/>
                  </a:lnTo>
                  <a:lnTo>
                    <a:pt x="48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2" name="Freeform 152"/>
            <p:cNvSpPr>
              <a:spLocks/>
            </p:cNvSpPr>
            <p:nvPr/>
          </p:nvSpPr>
          <p:spPr bwMode="auto">
            <a:xfrm>
              <a:off x="2154" y="2651"/>
              <a:ext cx="44" cy="52"/>
            </a:xfrm>
            <a:custGeom>
              <a:avLst/>
              <a:gdLst>
                <a:gd name="T0" fmla="*/ 44 w 44"/>
                <a:gd name="T1" fmla="*/ 0 h 52"/>
                <a:gd name="T2" fmla="*/ 44 w 44"/>
                <a:gd name="T3" fmla="*/ 0 h 52"/>
                <a:gd name="T4" fmla="*/ 38 w 44"/>
                <a:gd name="T5" fmla="*/ 2 h 52"/>
                <a:gd name="T6" fmla="*/ 30 w 44"/>
                <a:gd name="T7" fmla="*/ 4 h 52"/>
                <a:gd name="T8" fmla="*/ 22 w 44"/>
                <a:gd name="T9" fmla="*/ 6 h 52"/>
                <a:gd name="T10" fmla="*/ 14 w 44"/>
                <a:gd name="T11" fmla="*/ 14 h 52"/>
                <a:gd name="T12" fmla="*/ 6 w 44"/>
                <a:gd name="T13" fmla="*/ 22 h 52"/>
                <a:gd name="T14" fmla="*/ 2 w 44"/>
                <a:gd name="T15" fmla="*/ 34 h 52"/>
                <a:gd name="T16" fmla="*/ 0 w 44"/>
                <a:gd name="T17" fmla="*/ 52 h 52"/>
                <a:gd name="T18" fmla="*/ 0 w 44"/>
                <a:gd name="T19" fmla="*/ 52 h 52"/>
                <a:gd name="T20" fmla="*/ 6 w 44"/>
                <a:gd name="T21" fmla="*/ 50 h 52"/>
                <a:gd name="T22" fmla="*/ 12 w 44"/>
                <a:gd name="T23" fmla="*/ 48 h 52"/>
                <a:gd name="T24" fmla="*/ 20 w 44"/>
                <a:gd name="T25" fmla="*/ 44 h 52"/>
                <a:gd name="T26" fmla="*/ 28 w 44"/>
                <a:gd name="T27" fmla="*/ 38 h 52"/>
                <a:gd name="T28" fmla="*/ 36 w 44"/>
                <a:gd name="T29" fmla="*/ 30 h 52"/>
                <a:gd name="T30" fmla="*/ 42 w 44"/>
                <a:gd name="T31" fmla="*/ 18 h 52"/>
                <a:gd name="T32" fmla="*/ 44 w 44"/>
                <a:gd name="T33" fmla="*/ 0 h 52"/>
                <a:gd name="T34" fmla="*/ 44 w 44"/>
                <a:gd name="T35" fmla="*/ 0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52">
                  <a:moveTo>
                    <a:pt x="44" y="0"/>
                  </a:moveTo>
                  <a:lnTo>
                    <a:pt x="44" y="0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2" y="6"/>
                  </a:lnTo>
                  <a:lnTo>
                    <a:pt x="14" y="14"/>
                  </a:lnTo>
                  <a:lnTo>
                    <a:pt x="6" y="22"/>
                  </a:lnTo>
                  <a:lnTo>
                    <a:pt x="2" y="34"/>
                  </a:lnTo>
                  <a:lnTo>
                    <a:pt x="0" y="52"/>
                  </a:lnTo>
                  <a:lnTo>
                    <a:pt x="6" y="50"/>
                  </a:lnTo>
                  <a:lnTo>
                    <a:pt x="12" y="48"/>
                  </a:lnTo>
                  <a:lnTo>
                    <a:pt x="20" y="44"/>
                  </a:lnTo>
                  <a:lnTo>
                    <a:pt x="28" y="38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3" name="Freeform 153"/>
            <p:cNvSpPr>
              <a:spLocks/>
            </p:cNvSpPr>
            <p:nvPr/>
          </p:nvSpPr>
          <p:spPr bwMode="auto">
            <a:xfrm>
              <a:off x="2136" y="2707"/>
              <a:ext cx="54" cy="20"/>
            </a:xfrm>
            <a:custGeom>
              <a:avLst/>
              <a:gdLst>
                <a:gd name="T0" fmla="*/ 0 w 54"/>
                <a:gd name="T1" fmla="*/ 16 h 20"/>
                <a:gd name="T2" fmla="*/ 0 w 54"/>
                <a:gd name="T3" fmla="*/ 16 h 20"/>
                <a:gd name="T4" fmla="*/ 4 w 54"/>
                <a:gd name="T5" fmla="*/ 12 h 20"/>
                <a:gd name="T6" fmla="*/ 16 w 54"/>
                <a:gd name="T7" fmla="*/ 4 h 20"/>
                <a:gd name="T8" fmla="*/ 24 w 54"/>
                <a:gd name="T9" fmla="*/ 2 h 20"/>
                <a:gd name="T10" fmla="*/ 32 w 54"/>
                <a:gd name="T11" fmla="*/ 0 h 20"/>
                <a:gd name="T12" fmla="*/ 42 w 54"/>
                <a:gd name="T13" fmla="*/ 0 h 20"/>
                <a:gd name="T14" fmla="*/ 54 w 54"/>
                <a:gd name="T15" fmla="*/ 4 h 20"/>
                <a:gd name="T16" fmla="*/ 54 w 54"/>
                <a:gd name="T17" fmla="*/ 4 h 20"/>
                <a:gd name="T18" fmla="*/ 50 w 54"/>
                <a:gd name="T19" fmla="*/ 8 h 20"/>
                <a:gd name="T20" fmla="*/ 40 w 54"/>
                <a:gd name="T21" fmla="*/ 14 h 20"/>
                <a:gd name="T22" fmla="*/ 32 w 54"/>
                <a:gd name="T23" fmla="*/ 18 h 20"/>
                <a:gd name="T24" fmla="*/ 24 w 54"/>
                <a:gd name="T25" fmla="*/ 20 h 20"/>
                <a:gd name="T26" fmla="*/ 12 w 54"/>
                <a:gd name="T27" fmla="*/ 20 h 20"/>
                <a:gd name="T28" fmla="*/ 0 w 54"/>
                <a:gd name="T29" fmla="*/ 16 h 20"/>
                <a:gd name="T30" fmla="*/ 0 w 54"/>
                <a:gd name="T31" fmla="*/ 16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20">
                  <a:moveTo>
                    <a:pt x="0" y="16"/>
                  </a:moveTo>
                  <a:lnTo>
                    <a:pt x="0" y="16"/>
                  </a:lnTo>
                  <a:lnTo>
                    <a:pt x="4" y="12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50" y="8"/>
                  </a:lnTo>
                  <a:lnTo>
                    <a:pt x="40" y="14"/>
                  </a:lnTo>
                  <a:lnTo>
                    <a:pt x="32" y="18"/>
                  </a:lnTo>
                  <a:lnTo>
                    <a:pt x="24" y="20"/>
                  </a:lnTo>
                  <a:lnTo>
                    <a:pt x="12" y="2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4" name="Freeform 154"/>
            <p:cNvSpPr>
              <a:spLocks/>
            </p:cNvSpPr>
            <p:nvPr/>
          </p:nvSpPr>
          <p:spPr bwMode="auto">
            <a:xfrm>
              <a:off x="2116" y="2681"/>
              <a:ext cx="26" cy="54"/>
            </a:xfrm>
            <a:custGeom>
              <a:avLst/>
              <a:gdLst>
                <a:gd name="T0" fmla="*/ 2 w 26"/>
                <a:gd name="T1" fmla="*/ 54 h 54"/>
                <a:gd name="T2" fmla="*/ 2 w 26"/>
                <a:gd name="T3" fmla="*/ 54 h 54"/>
                <a:gd name="T4" fmla="*/ 8 w 26"/>
                <a:gd name="T5" fmla="*/ 50 h 54"/>
                <a:gd name="T6" fmla="*/ 14 w 26"/>
                <a:gd name="T7" fmla="*/ 46 h 54"/>
                <a:gd name="T8" fmla="*/ 18 w 26"/>
                <a:gd name="T9" fmla="*/ 40 h 54"/>
                <a:gd name="T10" fmla="*/ 24 w 26"/>
                <a:gd name="T11" fmla="*/ 32 h 54"/>
                <a:gd name="T12" fmla="*/ 26 w 26"/>
                <a:gd name="T13" fmla="*/ 24 h 54"/>
                <a:gd name="T14" fmla="*/ 26 w 26"/>
                <a:gd name="T15" fmla="*/ 12 h 54"/>
                <a:gd name="T16" fmla="*/ 20 w 26"/>
                <a:gd name="T17" fmla="*/ 0 h 54"/>
                <a:gd name="T18" fmla="*/ 20 w 26"/>
                <a:gd name="T19" fmla="*/ 0 h 54"/>
                <a:gd name="T20" fmla="*/ 16 w 26"/>
                <a:gd name="T21" fmla="*/ 4 h 54"/>
                <a:gd name="T22" fmla="*/ 8 w 26"/>
                <a:gd name="T23" fmla="*/ 14 h 54"/>
                <a:gd name="T24" fmla="*/ 4 w 26"/>
                <a:gd name="T25" fmla="*/ 22 h 54"/>
                <a:gd name="T26" fmla="*/ 2 w 26"/>
                <a:gd name="T27" fmla="*/ 32 h 54"/>
                <a:gd name="T28" fmla="*/ 0 w 26"/>
                <a:gd name="T29" fmla="*/ 42 h 54"/>
                <a:gd name="T30" fmla="*/ 2 w 26"/>
                <a:gd name="T31" fmla="*/ 54 h 54"/>
                <a:gd name="T32" fmla="*/ 2 w 26"/>
                <a:gd name="T33" fmla="*/ 54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54">
                  <a:moveTo>
                    <a:pt x="2" y="54"/>
                  </a:moveTo>
                  <a:lnTo>
                    <a:pt x="2" y="54"/>
                  </a:lnTo>
                  <a:lnTo>
                    <a:pt x="8" y="50"/>
                  </a:lnTo>
                  <a:lnTo>
                    <a:pt x="14" y="46"/>
                  </a:lnTo>
                  <a:lnTo>
                    <a:pt x="18" y="40"/>
                  </a:lnTo>
                  <a:lnTo>
                    <a:pt x="24" y="32"/>
                  </a:lnTo>
                  <a:lnTo>
                    <a:pt x="26" y="24"/>
                  </a:lnTo>
                  <a:lnTo>
                    <a:pt x="26" y="12"/>
                  </a:lnTo>
                  <a:lnTo>
                    <a:pt x="20" y="0"/>
                  </a:lnTo>
                  <a:lnTo>
                    <a:pt x="16" y="4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2" y="32"/>
                  </a:lnTo>
                  <a:lnTo>
                    <a:pt x="0" y="42"/>
                  </a:lnTo>
                  <a:lnTo>
                    <a:pt x="2" y="5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5" name="Freeform 155"/>
            <p:cNvSpPr>
              <a:spLocks/>
            </p:cNvSpPr>
            <p:nvPr/>
          </p:nvSpPr>
          <p:spPr bwMode="auto">
            <a:xfrm>
              <a:off x="2444" y="2903"/>
              <a:ext cx="56" cy="24"/>
            </a:xfrm>
            <a:custGeom>
              <a:avLst/>
              <a:gdLst>
                <a:gd name="T0" fmla="*/ 56 w 56"/>
                <a:gd name="T1" fmla="*/ 10 h 24"/>
                <a:gd name="T2" fmla="*/ 56 w 56"/>
                <a:gd name="T3" fmla="*/ 10 h 24"/>
                <a:gd name="T4" fmla="*/ 52 w 56"/>
                <a:gd name="T5" fmla="*/ 6 h 24"/>
                <a:gd name="T6" fmla="*/ 46 w 56"/>
                <a:gd name="T7" fmla="*/ 4 h 24"/>
                <a:gd name="T8" fmla="*/ 40 w 56"/>
                <a:gd name="T9" fmla="*/ 0 h 24"/>
                <a:gd name="T10" fmla="*/ 30 w 56"/>
                <a:gd name="T11" fmla="*/ 0 h 24"/>
                <a:gd name="T12" fmla="*/ 22 w 56"/>
                <a:gd name="T13" fmla="*/ 0 h 24"/>
                <a:gd name="T14" fmla="*/ 10 w 56"/>
                <a:gd name="T15" fmla="*/ 4 h 24"/>
                <a:gd name="T16" fmla="*/ 0 w 56"/>
                <a:gd name="T17" fmla="*/ 14 h 24"/>
                <a:gd name="T18" fmla="*/ 0 w 56"/>
                <a:gd name="T19" fmla="*/ 14 h 24"/>
                <a:gd name="T20" fmla="*/ 4 w 56"/>
                <a:gd name="T21" fmla="*/ 16 h 24"/>
                <a:gd name="T22" fmla="*/ 10 w 56"/>
                <a:gd name="T23" fmla="*/ 20 h 24"/>
                <a:gd name="T24" fmla="*/ 16 w 56"/>
                <a:gd name="T25" fmla="*/ 22 h 24"/>
                <a:gd name="T26" fmla="*/ 24 w 56"/>
                <a:gd name="T27" fmla="*/ 24 h 24"/>
                <a:gd name="T28" fmla="*/ 34 w 56"/>
                <a:gd name="T29" fmla="*/ 22 h 24"/>
                <a:gd name="T30" fmla="*/ 44 w 56"/>
                <a:gd name="T31" fmla="*/ 18 h 24"/>
                <a:gd name="T32" fmla="*/ 56 w 56"/>
                <a:gd name="T33" fmla="*/ 10 h 24"/>
                <a:gd name="T34" fmla="*/ 56 w 56"/>
                <a:gd name="T35" fmla="*/ 10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24">
                  <a:moveTo>
                    <a:pt x="56" y="10"/>
                  </a:moveTo>
                  <a:lnTo>
                    <a:pt x="56" y="10"/>
                  </a:lnTo>
                  <a:lnTo>
                    <a:pt x="52" y="6"/>
                  </a:lnTo>
                  <a:lnTo>
                    <a:pt x="46" y="4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10" y="20"/>
                  </a:lnTo>
                  <a:lnTo>
                    <a:pt x="16" y="22"/>
                  </a:lnTo>
                  <a:lnTo>
                    <a:pt x="24" y="24"/>
                  </a:lnTo>
                  <a:lnTo>
                    <a:pt x="34" y="22"/>
                  </a:lnTo>
                  <a:lnTo>
                    <a:pt x="44" y="18"/>
                  </a:lnTo>
                  <a:lnTo>
                    <a:pt x="56" y="1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6" name="Freeform 156"/>
            <p:cNvSpPr>
              <a:spLocks/>
            </p:cNvSpPr>
            <p:nvPr/>
          </p:nvSpPr>
          <p:spPr bwMode="auto">
            <a:xfrm>
              <a:off x="2422" y="2919"/>
              <a:ext cx="38" cy="24"/>
            </a:xfrm>
            <a:custGeom>
              <a:avLst/>
              <a:gdLst>
                <a:gd name="T0" fmla="*/ 0 w 38"/>
                <a:gd name="T1" fmla="*/ 0 h 24"/>
                <a:gd name="T2" fmla="*/ 0 w 38"/>
                <a:gd name="T3" fmla="*/ 0 h 24"/>
                <a:gd name="T4" fmla="*/ 4 w 38"/>
                <a:gd name="T5" fmla="*/ 0 h 24"/>
                <a:gd name="T6" fmla="*/ 16 w 38"/>
                <a:gd name="T7" fmla="*/ 2 h 24"/>
                <a:gd name="T8" fmla="*/ 22 w 38"/>
                <a:gd name="T9" fmla="*/ 4 h 24"/>
                <a:gd name="T10" fmla="*/ 28 w 38"/>
                <a:gd name="T11" fmla="*/ 8 h 24"/>
                <a:gd name="T12" fmla="*/ 34 w 38"/>
                <a:gd name="T13" fmla="*/ 14 h 24"/>
                <a:gd name="T14" fmla="*/ 38 w 38"/>
                <a:gd name="T15" fmla="*/ 24 h 24"/>
                <a:gd name="T16" fmla="*/ 38 w 38"/>
                <a:gd name="T17" fmla="*/ 24 h 24"/>
                <a:gd name="T18" fmla="*/ 34 w 38"/>
                <a:gd name="T19" fmla="*/ 24 h 24"/>
                <a:gd name="T20" fmla="*/ 24 w 38"/>
                <a:gd name="T21" fmla="*/ 22 h 24"/>
                <a:gd name="T22" fmla="*/ 18 w 38"/>
                <a:gd name="T23" fmla="*/ 20 h 24"/>
                <a:gd name="T24" fmla="*/ 12 w 38"/>
                <a:gd name="T25" fmla="*/ 14 h 24"/>
                <a:gd name="T26" fmla="*/ 6 w 38"/>
                <a:gd name="T27" fmla="*/ 8 h 24"/>
                <a:gd name="T28" fmla="*/ 0 w 38"/>
                <a:gd name="T29" fmla="*/ 0 h 24"/>
                <a:gd name="T30" fmla="*/ 0 w 38"/>
                <a:gd name="T31" fmla="*/ 0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6" y="2"/>
                  </a:lnTo>
                  <a:lnTo>
                    <a:pt x="22" y="4"/>
                  </a:lnTo>
                  <a:lnTo>
                    <a:pt x="28" y="8"/>
                  </a:lnTo>
                  <a:lnTo>
                    <a:pt x="34" y="14"/>
                  </a:lnTo>
                  <a:lnTo>
                    <a:pt x="38" y="24"/>
                  </a:lnTo>
                  <a:lnTo>
                    <a:pt x="34" y="24"/>
                  </a:lnTo>
                  <a:lnTo>
                    <a:pt x="24" y="22"/>
                  </a:lnTo>
                  <a:lnTo>
                    <a:pt x="18" y="20"/>
                  </a:lnTo>
                  <a:lnTo>
                    <a:pt x="12" y="14"/>
                  </a:lnTo>
                  <a:lnTo>
                    <a:pt x="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7" name="Freeform 157"/>
            <p:cNvSpPr>
              <a:spLocks/>
            </p:cNvSpPr>
            <p:nvPr/>
          </p:nvSpPr>
          <p:spPr bwMode="auto">
            <a:xfrm>
              <a:off x="2404" y="2893"/>
              <a:ext cx="44" cy="24"/>
            </a:xfrm>
            <a:custGeom>
              <a:avLst/>
              <a:gdLst>
                <a:gd name="T0" fmla="*/ 0 w 44"/>
                <a:gd name="T1" fmla="*/ 22 h 24"/>
                <a:gd name="T2" fmla="*/ 0 w 44"/>
                <a:gd name="T3" fmla="*/ 22 h 24"/>
                <a:gd name="T4" fmla="*/ 6 w 44"/>
                <a:gd name="T5" fmla="*/ 24 h 24"/>
                <a:gd name="T6" fmla="*/ 18 w 44"/>
                <a:gd name="T7" fmla="*/ 24 h 24"/>
                <a:gd name="T8" fmla="*/ 24 w 44"/>
                <a:gd name="T9" fmla="*/ 22 h 24"/>
                <a:gd name="T10" fmla="*/ 32 w 44"/>
                <a:gd name="T11" fmla="*/ 18 h 24"/>
                <a:gd name="T12" fmla="*/ 38 w 44"/>
                <a:gd name="T13" fmla="*/ 12 h 24"/>
                <a:gd name="T14" fmla="*/ 44 w 44"/>
                <a:gd name="T15" fmla="*/ 0 h 24"/>
                <a:gd name="T16" fmla="*/ 44 w 44"/>
                <a:gd name="T17" fmla="*/ 0 h 24"/>
                <a:gd name="T18" fmla="*/ 38 w 44"/>
                <a:gd name="T19" fmla="*/ 0 h 24"/>
                <a:gd name="T20" fmla="*/ 28 w 44"/>
                <a:gd name="T21" fmla="*/ 2 h 24"/>
                <a:gd name="T22" fmla="*/ 20 w 44"/>
                <a:gd name="T23" fmla="*/ 4 h 24"/>
                <a:gd name="T24" fmla="*/ 14 w 44"/>
                <a:gd name="T25" fmla="*/ 8 h 24"/>
                <a:gd name="T26" fmla="*/ 6 w 44"/>
                <a:gd name="T27" fmla="*/ 14 h 24"/>
                <a:gd name="T28" fmla="*/ 0 w 44"/>
                <a:gd name="T29" fmla="*/ 22 h 24"/>
                <a:gd name="T30" fmla="*/ 0 w 44"/>
                <a:gd name="T31" fmla="*/ 22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4" h="24">
                  <a:moveTo>
                    <a:pt x="0" y="22"/>
                  </a:moveTo>
                  <a:lnTo>
                    <a:pt x="0" y="22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24" y="22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28" y="2"/>
                  </a:lnTo>
                  <a:lnTo>
                    <a:pt x="20" y="4"/>
                  </a:lnTo>
                  <a:lnTo>
                    <a:pt x="14" y="8"/>
                  </a:lnTo>
                  <a:lnTo>
                    <a:pt x="6" y="14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8" name="Freeform 158"/>
            <p:cNvSpPr>
              <a:spLocks/>
            </p:cNvSpPr>
            <p:nvPr/>
          </p:nvSpPr>
          <p:spPr bwMode="auto">
            <a:xfrm>
              <a:off x="2468" y="2827"/>
              <a:ext cx="54" cy="26"/>
            </a:xfrm>
            <a:custGeom>
              <a:avLst/>
              <a:gdLst>
                <a:gd name="T0" fmla="*/ 54 w 54"/>
                <a:gd name="T1" fmla="*/ 4 h 26"/>
                <a:gd name="T2" fmla="*/ 54 w 54"/>
                <a:gd name="T3" fmla="*/ 4 h 26"/>
                <a:gd name="T4" fmla="*/ 48 w 54"/>
                <a:gd name="T5" fmla="*/ 2 h 26"/>
                <a:gd name="T6" fmla="*/ 42 w 54"/>
                <a:gd name="T7" fmla="*/ 0 h 26"/>
                <a:gd name="T8" fmla="*/ 34 w 54"/>
                <a:gd name="T9" fmla="*/ 0 h 26"/>
                <a:gd name="T10" fmla="*/ 26 w 54"/>
                <a:gd name="T11" fmla="*/ 2 h 26"/>
                <a:gd name="T12" fmla="*/ 16 w 54"/>
                <a:gd name="T13" fmla="*/ 4 h 26"/>
                <a:gd name="T14" fmla="*/ 8 w 54"/>
                <a:gd name="T15" fmla="*/ 12 h 26"/>
                <a:gd name="T16" fmla="*/ 0 w 54"/>
                <a:gd name="T17" fmla="*/ 22 h 26"/>
                <a:gd name="T18" fmla="*/ 0 w 54"/>
                <a:gd name="T19" fmla="*/ 22 h 26"/>
                <a:gd name="T20" fmla="*/ 4 w 54"/>
                <a:gd name="T21" fmla="*/ 26 h 26"/>
                <a:gd name="T22" fmla="*/ 10 w 54"/>
                <a:gd name="T23" fmla="*/ 26 h 26"/>
                <a:gd name="T24" fmla="*/ 18 w 54"/>
                <a:gd name="T25" fmla="*/ 26 h 26"/>
                <a:gd name="T26" fmla="*/ 26 w 54"/>
                <a:gd name="T27" fmla="*/ 26 h 26"/>
                <a:gd name="T28" fmla="*/ 34 w 54"/>
                <a:gd name="T29" fmla="*/ 22 h 26"/>
                <a:gd name="T30" fmla="*/ 44 w 54"/>
                <a:gd name="T31" fmla="*/ 16 h 26"/>
                <a:gd name="T32" fmla="*/ 54 w 54"/>
                <a:gd name="T33" fmla="*/ 4 h 26"/>
                <a:gd name="T34" fmla="*/ 54 w 54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26">
                  <a:moveTo>
                    <a:pt x="54" y="4"/>
                  </a:moveTo>
                  <a:lnTo>
                    <a:pt x="54" y="4"/>
                  </a:lnTo>
                  <a:lnTo>
                    <a:pt x="48" y="2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10" y="26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34" y="22"/>
                  </a:lnTo>
                  <a:lnTo>
                    <a:pt x="44" y="16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9" name="Freeform 159"/>
            <p:cNvSpPr>
              <a:spLocks/>
            </p:cNvSpPr>
            <p:nvPr/>
          </p:nvSpPr>
          <p:spPr bwMode="auto">
            <a:xfrm>
              <a:off x="2446" y="2855"/>
              <a:ext cx="44" cy="18"/>
            </a:xfrm>
            <a:custGeom>
              <a:avLst/>
              <a:gdLst>
                <a:gd name="T0" fmla="*/ 0 w 44"/>
                <a:gd name="T1" fmla="*/ 2 h 18"/>
                <a:gd name="T2" fmla="*/ 0 w 44"/>
                <a:gd name="T3" fmla="*/ 2 h 18"/>
                <a:gd name="T4" fmla="*/ 6 w 44"/>
                <a:gd name="T5" fmla="*/ 2 h 18"/>
                <a:gd name="T6" fmla="*/ 16 w 44"/>
                <a:gd name="T7" fmla="*/ 0 h 18"/>
                <a:gd name="T8" fmla="*/ 24 w 44"/>
                <a:gd name="T9" fmla="*/ 2 h 18"/>
                <a:gd name="T10" fmla="*/ 30 w 44"/>
                <a:gd name="T11" fmla="*/ 4 h 18"/>
                <a:gd name="T12" fmla="*/ 38 w 44"/>
                <a:gd name="T13" fmla="*/ 8 h 18"/>
                <a:gd name="T14" fmla="*/ 44 w 44"/>
                <a:gd name="T15" fmla="*/ 16 h 18"/>
                <a:gd name="T16" fmla="*/ 44 w 44"/>
                <a:gd name="T17" fmla="*/ 16 h 18"/>
                <a:gd name="T18" fmla="*/ 40 w 44"/>
                <a:gd name="T19" fmla="*/ 18 h 18"/>
                <a:gd name="T20" fmla="*/ 30 w 44"/>
                <a:gd name="T21" fmla="*/ 18 h 18"/>
                <a:gd name="T22" fmla="*/ 24 w 44"/>
                <a:gd name="T23" fmla="*/ 16 h 18"/>
                <a:gd name="T24" fmla="*/ 16 w 44"/>
                <a:gd name="T25" fmla="*/ 14 h 18"/>
                <a:gd name="T26" fmla="*/ 8 w 44"/>
                <a:gd name="T27" fmla="*/ 10 h 18"/>
                <a:gd name="T28" fmla="*/ 0 w 44"/>
                <a:gd name="T29" fmla="*/ 2 h 18"/>
                <a:gd name="T30" fmla="*/ 0 w 44"/>
                <a:gd name="T31" fmla="*/ 2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4" h="18">
                  <a:moveTo>
                    <a:pt x="0" y="2"/>
                  </a:moveTo>
                  <a:lnTo>
                    <a:pt x="0" y="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0" y="4"/>
                  </a:lnTo>
                  <a:lnTo>
                    <a:pt x="38" y="8"/>
                  </a:lnTo>
                  <a:lnTo>
                    <a:pt x="44" y="16"/>
                  </a:lnTo>
                  <a:lnTo>
                    <a:pt x="40" y="18"/>
                  </a:lnTo>
                  <a:lnTo>
                    <a:pt x="30" y="18"/>
                  </a:lnTo>
                  <a:lnTo>
                    <a:pt x="24" y="16"/>
                  </a:lnTo>
                  <a:lnTo>
                    <a:pt x="16" y="14"/>
                  </a:lnTo>
                  <a:lnTo>
                    <a:pt x="8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0" name="Freeform 160"/>
            <p:cNvSpPr>
              <a:spLocks/>
            </p:cNvSpPr>
            <p:nvPr/>
          </p:nvSpPr>
          <p:spPr bwMode="auto">
            <a:xfrm>
              <a:off x="2428" y="2827"/>
              <a:ext cx="36" cy="32"/>
            </a:xfrm>
            <a:custGeom>
              <a:avLst/>
              <a:gdLst>
                <a:gd name="T0" fmla="*/ 0 w 36"/>
                <a:gd name="T1" fmla="*/ 32 h 32"/>
                <a:gd name="T2" fmla="*/ 0 w 36"/>
                <a:gd name="T3" fmla="*/ 32 h 32"/>
                <a:gd name="T4" fmla="*/ 6 w 36"/>
                <a:gd name="T5" fmla="*/ 32 h 32"/>
                <a:gd name="T6" fmla="*/ 18 w 36"/>
                <a:gd name="T7" fmla="*/ 28 h 32"/>
                <a:gd name="T8" fmla="*/ 24 w 36"/>
                <a:gd name="T9" fmla="*/ 26 h 32"/>
                <a:gd name="T10" fmla="*/ 30 w 36"/>
                <a:gd name="T11" fmla="*/ 20 h 32"/>
                <a:gd name="T12" fmla="*/ 34 w 36"/>
                <a:gd name="T13" fmla="*/ 12 h 32"/>
                <a:gd name="T14" fmla="*/ 36 w 36"/>
                <a:gd name="T15" fmla="*/ 0 h 32"/>
                <a:gd name="T16" fmla="*/ 36 w 36"/>
                <a:gd name="T17" fmla="*/ 0 h 32"/>
                <a:gd name="T18" fmla="*/ 32 w 36"/>
                <a:gd name="T19" fmla="*/ 2 h 32"/>
                <a:gd name="T20" fmla="*/ 22 w 36"/>
                <a:gd name="T21" fmla="*/ 6 h 32"/>
                <a:gd name="T22" fmla="*/ 16 w 36"/>
                <a:gd name="T23" fmla="*/ 10 h 32"/>
                <a:gd name="T24" fmla="*/ 10 w 36"/>
                <a:gd name="T25" fmla="*/ 16 h 32"/>
                <a:gd name="T26" fmla="*/ 4 w 36"/>
                <a:gd name="T27" fmla="*/ 22 h 32"/>
                <a:gd name="T28" fmla="*/ 0 w 36"/>
                <a:gd name="T29" fmla="*/ 32 h 32"/>
                <a:gd name="T30" fmla="*/ 0 w 36"/>
                <a:gd name="T31" fmla="*/ 32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6" h="32">
                  <a:moveTo>
                    <a:pt x="0" y="32"/>
                  </a:moveTo>
                  <a:lnTo>
                    <a:pt x="0" y="32"/>
                  </a:lnTo>
                  <a:lnTo>
                    <a:pt x="6" y="32"/>
                  </a:lnTo>
                  <a:lnTo>
                    <a:pt x="18" y="28"/>
                  </a:lnTo>
                  <a:lnTo>
                    <a:pt x="24" y="26"/>
                  </a:lnTo>
                  <a:lnTo>
                    <a:pt x="30" y="20"/>
                  </a:lnTo>
                  <a:lnTo>
                    <a:pt x="34" y="12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2" y="6"/>
                  </a:lnTo>
                  <a:lnTo>
                    <a:pt x="16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1" name="Freeform 161"/>
            <p:cNvSpPr>
              <a:spLocks/>
            </p:cNvSpPr>
            <p:nvPr/>
          </p:nvSpPr>
          <p:spPr bwMode="auto">
            <a:xfrm>
              <a:off x="2312" y="2771"/>
              <a:ext cx="64" cy="38"/>
            </a:xfrm>
            <a:custGeom>
              <a:avLst/>
              <a:gdLst>
                <a:gd name="T0" fmla="*/ 64 w 64"/>
                <a:gd name="T1" fmla="*/ 2 h 38"/>
                <a:gd name="T2" fmla="*/ 64 w 64"/>
                <a:gd name="T3" fmla="*/ 2 h 38"/>
                <a:gd name="T4" fmla="*/ 56 w 64"/>
                <a:gd name="T5" fmla="*/ 2 h 38"/>
                <a:gd name="T6" fmla="*/ 48 w 64"/>
                <a:gd name="T7" fmla="*/ 0 h 38"/>
                <a:gd name="T8" fmla="*/ 40 w 64"/>
                <a:gd name="T9" fmla="*/ 0 h 38"/>
                <a:gd name="T10" fmla="*/ 28 w 64"/>
                <a:gd name="T11" fmla="*/ 4 h 38"/>
                <a:gd name="T12" fmla="*/ 18 w 64"/>
                <a:gd name="T13" fmla="*/ 10 h 38"/>
                <a:gd name="T14" fmla="*/ 8 w 64"/>
                <a:gd name="T15" fmla="*/ 20 h 38"/>
                <a:gd name="T16" fmla="*/ 0 w 64"/>
                <a:gd name="T17" fmla="*/ 36 h 38"/>
                <a:gd name="T18" fmla="*/ 0 w 64"/>
                <a:gd name="T19" fmla="*/ 36 h 38"/>
                <a:gd name="T20" fmla="*/ 8 w 64"/>
                <a:gd name="T21" fmla="*/ 38 h 38"/>
                <a:gd name="T22" fmla="*/ 14 w 64"/>
                <a:gd name="T23" fmla="*/ 38 h 38"/>
                <a:gd name="T24" fmla="*/ 24 w 64"/>
                <a:gd name="T25" fmla="*/ 38 h 38"/>
                <a:gd name="T26" fmla="*/ 34 w 64"/>
                <a:gd name="T27" fmla="*/ 34 h 38"/>
                <a:gd name="T28" fmla="*/ 44 w 64"/>
                <a:gd name="T29" fmla="*/ 28 h 38"/>
                <a:gd name="T30" fmla="*/ 54 w 64"/>
                <a:gd name="T31" fmla="*/ 18 h 38"/>
                <a:gd name="T32" fmla="*/ 64 w 64"/>
                <a:gd name="T33" fmla="*/ 2 h 38"/>
                <a:gd name="T34" fmla="*/ 64 w 64"/>
                <a:gd name="T35" fmla="*/ 2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38">
                  <a:moveTo>
                    <a:pt x="64" y="2"/>
                  </a:moveTo>
                  <a:lnTo>
                    <a:pt x="64" y="2"/>
                  </a:lnTo>
                  <a:lnTo>
                    <a:pt x="5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8" y="4"/>
                  </a:lnTo>
                  <a:lnTo>
                    <a:pt x="18" y="10"/>
                  </a:lnTo>
                  <a:lnTo>
                    <a:pt x="8" y="20"/>
                  </a:lnTo>
                  <a:lnTo>
                    <a:pt x="0" y="36"/>
                  </a:lnTo>
                  <a:lnTo>
                    <a:pt x="8" y="38"/>
                  </a:lnTo>
                  <a:lnTo>
                    <a:pt x="14" y="38"/>
                  </a:lnTo>
                  <a:lnTo>
                    <a:pt x="24" y="38"/>
                  </a:lnTo>
                  <a:lnTo>
                    <a:pt x="34" y="34"/>
                  </a:lnTo>
                  <a:lnTo>
                    <a:pt x="44" y="28"/>
                  </a:lnTo>
                  <a:lnTo>
                    <a:pt x="54" y="18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2" name="Freeform 162"/>
            <p:cNvSpPr>
              <a:spLocks/>
            </p:cNvSpPr>
            <p:nvPr/>
          </p:nvSpPr>
          <p:spPr bwMode="auto">
            <a:xfrm>
              <a:off x="2288" y="2815"/>
              <a:ext cx="56" cy="20"/>
            </a:xfrm>
            <a:custGeom>
              <a:avLst/>
              <a:gdLst>
                <a:gd name="T0" fmla="*/ 0 w 56"/>
                <a:gd name="T1" fmla="*/ 6 h 20"/>
                <a:gd name="T2" fmla="*/ 0 w 56"/>
                <a:gd name="T3" fmla="*/ 6 h 20"/>
                <a:gd name="T4" fmla="*/ 6 w 56"/>
                <a:gd name="T5" fmla="*/ 4 h 20"/>
                <a:gd name="T6" fmla="*/ 20 w 56"/>
                <a:gd name="T7" fmla="*/ 0 h 20"/>
                <a:gd name="T8" fmla="*/ 28 w 56"/>
                <a:gd name="T9" fmla="*/ 0 h 20"/>
                <a:gd name="T10" fmla="*/ 38 w 56"/>
                <a:gd name="T11" fmla="*/ 2 h 20"/>
                <a:gd name="T12" fmla="*/ 48 w 56"/>
                <a:gd name="T13" fmla="*/ 6 h 20"/>
                <a:gd name="T14" fmla="*/ 56 w 56"/>
                <a:gd name="T15" fmla="*/ 14 h 20"/>
                <a:gd name="T16" fmla="*/ 56 w 56"/>
                <a:gd name="T17" fmla="*/ 14 h 20"/>
                <a:gd name="T18" fmla="*/ 52 w 56"/>
                <a:gd name="T19" fmla="*/ 16 h 20"/>
                <a:gd name="T20" fmla="*/ 40 w 56"/>
                <a:gd name="T21" fmla="*/ 20 h 20"/>
                <a:gd name="T22" fmla="*/ 32 w 56"/>
                <a:gd name="T23" fmla="*/ 20 h 20"/>
                <a:gd name="T24" fmla="*/ 22 w 56"/>
                <a:gd name="T25" fmla="*/ 18 h 20"/>
                <a:gd name="T26" fmla="*/ 12 w 56"/>
                <a:gd name="T27" fmla="*/ 14 h 20"/>
                <a:gd name="T28" fmla="*/ 0 w 56"/>
                <a:gd name="T29" fmla="*/ 6 h 20"/>
                <a:gd name="T30" fmla="*/ 0 w 56"/>
                <a:gd name="T31" fmla="*/ 6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6" h="20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8" y="2"/>
                  </a:lnTo>
                  <a:lnTo>
                    <a:pt x="48" y="6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40" y="20"/>
                  </a:lnTo>
                  <a:lnTo>
                    <a:pt x="32" y="20"/>
                  </a:lnTo>
                  <a:lnTo>
                    <a:pt x="22" y="18"/>
                  </a:lnTo>
                  <a:lnTo>
                    <a:pt x="12" y="1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3" name="Freeform 163"/>
            <p:cNvSpPr>
              <a:spLocks/>
            </p:cNvSpPr>
            <p:nvPr/>
          </p:nvSpPr>
          <p:spPr bwMode="auto">
            <a:xfrm>
              <a:off x="2266" y="2779"/>
              <a:ext cx="38" cy="48"/>
            </a:xfrm>
            <a:custGeom>
              <a:avLst/>
              <a:gdLst>
                <a:gd name="T0" fmla="*/ 0 w 38"/>
                <a:gd name="T1" fmla="*/ 48 h 48"/>
                <a:gd name="T2" fmla="*/ 0 w 38"/>
                <a:gd name="T3" fmla="*/ 48 h 48"/>
                <a:gd name="T4" fmla="*/ 8 w 38"/>
                <a:gd name="T5" fmla="*/ 46 h 48"/>
                <a:gd name="T6" fmla="*/ 14 w 38"/>
                <a:gd name="T7" fmla="*/ 44 h 48"/>
                <a:gd name="T8" fmla="*/ 22 w 38"/>
                <a:gd name="T9" fmla="*/ 40 h 48"/>
                <a:gd name="T10" fmla="*/ 28 w 38"/>
                <a:gd name="T11" fmla="*/ 34 h 48"/>
                <a:gd name="T12" fmla="*/ 34 w 38"/>
                <a:gd name="T13" fmla="*/ 26 h 48"/>
                <a:gd name="T14" fmla="*/ 38 w 38"/>
                <a:gd name="T15" fmla="*/ 14 h 48"/>
                <a:gd name="T16" fmla="*/ 38 w 38"/>
                <a:gd name="T17" fmla="*/ 0 h 48"/>
                <a:gd name="T18" fmla="*/ 38 w 38"/>
                <a:gd name="T19" fmla="*/ 0 h 48"/>
                <a:gd name="T20" fmla="*/ 34 w 38"/>
                <a:gd name="T21" fmla="*/ 2 h 48"/>
                <a:gd name="T22" fmla="*/ 22 w 38"/>
                <a:gd name="T23" fmla="*/ 10 h 48"/>
                <a:gd name="T24" fmla="*/ 14 w 38"/>
                <a:gd name="T25" fmla="*/ 16 h 48"/>
                <a:gd name="T26" fmla="*/ 8 w 38"/>
                <a:gd name="T27" fmla="*/ 26 h 48"/>
                <a:gd name="T28" fmla="*/ 4 w 38"/>
                <a:gd name="T29" fmla="*/ 36 h 48"/>
                <a:gd name="T30" fmla="*/ 0 w 38"/>
                <a:gd name="T31" fmla="*/ 48 h 48"/>
                <a:gd name="T32" fmla="*/ 0 w 38"/>
                <a:gd name="T33" fmla="*/ 48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8">
                  <a:moveTo>
                    <a:pt x="0" y="48"/>
                  </a:moveTo>
                  <a:lnTo>
                    <a:pt x="0" y="48"/>
                  </a:lnTo>
                  <a:lnTo>
                    <a:pt x="8" y="46"/>
                  </a:lnTo>
                  <a:lnTo>
                    <a:pt x="14" y="44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34" y="26"/>
                  </a:lnTo>
                  <a:lnTo>
                    <a:pt x="38" y="14"/>
                  </a:lnTo>
                  <a:lnTo>
                    <a:pt x="38" y="0"/>
                  </a:lnTo>
                  <a:lnTo>
                    <a:pt x="34" y="2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6"/>
                  </a:lnTo>
                  <a:lnTo>
                    <a:pt x="4" y="3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4" name="Freeform 164"/>
            <p:cNvSpPr>
              <a:spLocks/>
            </p:cNvSpPr>
            <p:nvPr/>
          </p:nvSpPr>
          <p:spPr bwMode="auto">
            <a:xfrm>
              <a:off x="2002" y="2861"/>
              <a:ext cx="56" cy="42"/>
            </a:xfrm>
            <a:custGeom>
              <a:avLst/>
              <a:gdLst>
                <a:gd name="T0" fmla="*/ 0 w 56"/>
                <a:gd name="T1" fmla="*/ 0 h 42"/>
                <a:gd name="T2" fmla="*/ 0 w 56"/>
                <a:gd name="T3" fmla="*/ 0 h 42"/>
                <a:gd name="T4" fmla="*/ 2 w 56"/>
                <a:gd name="T5" fmla="*/ 6 h 42"/>
                <a:gd name="T6" fmla="*/ 4 w 56"/>
                <a:gd name="T7" fmla="*/ 14 h 42"/>
                <a:gd name="T8" fmla="*/ 8 w 56"/>
                <a:gd name="T9" fmla="*/ 22 h 42"/>
                <a:gd name="T10" fmla="*/ 16 w 56"/>
                <a:gd name="T11" fmla="*/ 30 h 42"/>
                <a:gd name="T12" fmla="*/ 26 w 56"/>
                <a:gd name="T13" fmla="*/ 36 h 42"/>
                <a:gd name="T14" fmla="*/ 40 w 56"/>
                <a:gd name="T15" fmla="*/ 42 h 42"/>
                <a:gd name="T16" fmla="*/ 56 w 56"/>
                <a:gd name="T17" fmla="*/ 42 h 42"/>
                <a:gd name="T18" fmla="*/ 56 w 56"/>
                <a:gd name="T19" fmla="*/ 42 h 42"/>
                <a:gd name="T20" fmla="*/ 54 w 56"/>
                <a:gd name="T21" fmla="*/ 36 h 42"/>
                <a:gd name="T22" fmla="*/ 52 w 56"/>
                <a:gd name="T23" fmla="*/ 28 h 42"/>
                <a:gd name="T24" fmla="*/ 48 w 56"/>
                <a:gd name="T25" fmla="*/ 20 h 42"/>
                <a:gd name="T26" fmla="*/ 40 w 56"/>
                <a:gd name="T27" fmla="*/ 14 h 42"/>
                <a:gd name="T28" fmla="*/ 32 w 56"/>
                <a:gd name="T29" fmla="*/ 6 h 42"/>
                <a:gd name="T30" fmla="*/ 18 w 56"/>
                <a:gd name="T31" fmla="*/ 2 h 42"/>
                <a:gd name="T32" fmla="*/ 0 w 56"/>
                <a:gd name="T33" fmla="*/ 0 h 42"/>
                <a:gd name="T34" fmla="*/ 0 w 56"/>
                <a:gd name="T35" fmla="*/ 0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4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4" y="14"/>
                  </a:lnTo>
                  <a:lnTo>
                    <a:pt x="8" y="22"/>
                  </a:lnTo>
                  <a:lnTo>
                    <a:pt x="16" y="30"/>
                  </a:lnTo>
                  <a:lnTo>
                    <a:pt x="26" y="36"/>
                  </a:lnTo>
                  <a:lnTo>
                    <a:pt x="40" y="42"/>
                  </a:lnTo>
                  <a:lnTo>
                    <a:pt x="56" y="42"/>
                  </a:lnTo>
                  <a:lnTo>
                    <a:pt x="54" y="36"/>
                  </a:lnTo>
                  <a:lnTo>
                    <a:pt x="52" y="28"/>
                  </a:lnTo>
                  <a:lnTo>
                    <a:pt x="48" y="20"/>
                  </a:lnTo>
                  <a:lnTo>
                    <a:pt x="40" y="14"/>
                  </a:lnTo>
                  <a:lnTo>
                    <a:pt x="32" y="6"/>
                  </a:lnTo>
                  <a:lnTo>
                    <a:pt x="1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5" name="Freeform 165"/>
            <p:cNvSpPr>
              <a:spLocks/>
            </p:cNvSpPr>
            <p:nvPr/>
          </p:nvSpPr>
          <p:spPr bwMode="auto">
            <a:xfrm>
              <a:off x="2060" y="2865"/>
              <a:ext cx="22" cy="54"/>
            </a:xfrm>
            <a:custGeom>
              <a:avLst/>
              <a:gdLst>
                <a:gd name="T0" fmla="*/ 22 w 22"/>
                <a:gd name="T1" fmla="*/ 54 h 54"/>
                <a:gd name="T2" fmla="*/ 22 w 22"/>
                <a:gd name="T3" fmla="*/ 54 h 54"/>
                <a:gd name="T4" fmla="*/ 16 w 22"/>
                <a:gd name="T5" fmla="*/ 50 h 54"/>
                <a:gd name="T6" fmla="*/ 8 w 22"/>
                <a:gd name="T7" fmla="*/ 40 h 54"/>
                <a:gd name="T8" fmla="*/ 4 w 22"/>
                <a:gd name="T9" fmla="*/ 32 h 54"/>
                <a:gd name="T10" fmla="*/ 0 w 22"/>
                <a:gd name="T11" fmla="*/ 22 h 54"/>
                <a:gd name="T12" fmla="*/ 0 w 22"/>
                <a:gd name="T13" fmla="*/ 12 h 54"/>
                <a:gd name="T14" fmla="*/ 4 w 22"/>
                <a:gd name="T15" fmla="*/ 0 h 54"/>
                <a:gd name="T16" fmla="*/ 4 w 22"/>
                <a:gd name="T17" fmla="*/ 0 h 54"/>
                <a:gd name="T18" fmla="*/ 8 w 22"/>
                <a:gd name="T19" fmla="*/ 4 h 54"/>
                <a:gd name="T20" fmla="*/ 16 w 22"/>
                <a:gd name="T21" fmla="*/ 14 h 54"/>
                <a:gd name="T22" fmla="*/ 20 w 22"/>
                <a:gd name="T23" fmla="*/ 20 h 54"/>
                <a:gd name="T24" fmla="*/ 22 w 22"/>
                <a:gd name="T25" fmla="*/ 30 h 54"/>
                <a:gd name="T26" fmla="*/ 22 w 22"/>
                <a:gd name="T27" fmla="*/ 40 h 54"/>
                <a:gd name="T28" fmla="*/ 22 w 22"/>
                <a:gd name="T29" fmla="*/ 54 h 54"/>
                <a:gd name="T30" fmla="*/ 22 w 22"/>
                <a:gd name="T31" fmla="*/ 54 h 5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2" h="54">
                  <a:moveTo>
                    <a:pt x="22" y="54"/>
                  </a:moveTo>
                  <a:lnTo>
                    <a:pt x="22" y="54"/>
                  </a:lnTo>
                  <a:lnTo>
                    <a:pt x="16" y="50"/>
                  </a:lnTo>
                  <a:lnTo>
                    <a:pt x="8" y="40"/>
                  </a:lnTo>
                  <a:lnTo>
                    <a:pt x="4" y="32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6" y="14"/>
                  </a:lnTo>
                  <a:lnTo>
                    <a:pt x="20" y="20"/>
                  </a:lnTo>
                  <a:lnTo>
                    <a:pt x="22" y="30"/>
                  </a:lnTo>
                  <a:lnTo>
                    <a:pt x="22" y="4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6" name="Freeform 166"/>
            <p:cNvSpPr>
              <a:spLocks/>
            </p:cNvSpPr>
            <p:nvPr/>
          </p:nvSpPr>
          <p:spPr bwMode="auto">
            <a:xfrm>
              <a:off x="2036" y="2915"/>
              <a:ext cx="58" cy="24"/>
            </a:xfrm>
            <a:custGeom>
              <a:avLst/>
              <a:gdLst>
                <a:gd name="T0" fmla="*/ 58 w 58"/>
                <a:gd name="T1" fmla="*/ 22 h 24"/>
                <a:gd name="T2" fmla="*/ 58 w 58"/>
                <a:gd name="T3" fmla="*/ 22 h 24"/>
                <a:gd name="T4" fmla="*/ 54 w 58"/>
                <a:gd name="T5" fmla="*/ 16 h 24"/>
                <a:gd name="T6" fmla="*/ 50 w 58"/>
                <a:gd name="T7" fmla="*/ 10 h 24"/>
                <a:gd name="T8" fmla="*/ 44 w 58"/>
                <a:gd name="T9" fmla="*/ 6 h 24"/>
                <a:gd name="T10" fmla="*/ 36 w 58"/>
                <a:gd name="T11" fmla="*/ 2 h 24"/>
                <a:gd name="T12" fmla="*/ 26 w 58"/>
                <a:gd name="T13" fmla="*/ 0 h 24"/>
                <a:gd name="T14" fmla="*/ 14 w 58"/>
                <a:gd name="T15" fmla="*/ 0 h 24"/>
                <a:gd name="T16" fmla="*/ 0 w 58"/>
                <a:gd name="T17" fmla="*/ 6 h 24"/>
                <a:gd name="T18" fmla="*/ 0 w 58"/>
                <a:gd name="T19" fmla="*/ 6 h 24"/>
                <a:gd name="T20" fmla="*/ 6 w 58"/>
                <a:gd name="T21" fmla="*/ 10 h 24"/>
                <a:gd name="T22" fmla="*/ 18 w 58"/>
                <a:gd name="T23" fmla="*/ 18 h 24"/>
                <a:gd name="T24" fmla="*/ 26 w 58"/>
                <a:gd name="T25" fmla="*/ 22 h 24"/>
                <a:gd name="T26" fmla="*/ 36 w 58"/>
                <a:gd name="T27" fmla="*/ 24 h 24"/>
                <a:gd name="T28" fmla="*/ 46 w 58"/>
                <a:gd name="T29" fmla="*/ 24 h 24"/>
                <a:gd name="T30" fmla="*/ 58 w 58"/>
                <a:gd name="T31" fmla="*/ 22 h 24"/>
                <a:gd name="T32" fmla="*/ 58 w 58"/>
                <a:gd name="T33" fmla="*/ 2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8" h="24">
                  <a:moveTo>
                    <a:pt x="58" y="22"/>
                  </a:moveTo>
                  <a:lnTo>
                    <a:pt x="58" y="22"/>
                  </a:lnTo>
                  <a:lnTo>
                    <a:pt x="54" y="16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0" y="6"/>
                  </a:lnTo>
                  <a:lnTo>
                    <a:pt x="6" y="10"/>
                  </a:lnTo>
                  <a:lnTo>
                    <a:pt x="18" y="18"/>
                  </a:lnTo>
                  <a:lnTo>
                    <a:pt x="26" y="22"/>
                  </a:lnTo>
                  <a:lnTo>
                    <a:pt x="36" y="24"/>
                  </a:lnTo>
                  <a:lnTo>
                    <a:pt x="46" y="24"/>
                  </a:lnTo>
                  <a:lnTo>
                    <a:pt x="58" y="2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7" name="Freeform 167"/>
            <p:cNvSpPr>
              <a:spLocks/>
            </p:cNvSpPr>
            <p:nvPr/>
          </p:nvSpPr>
          <p:spPr bwMode="auto">
            <a:xfrm>
              <a:off x="2372" y="2997"/>
              <a:ext cx="36" cy="40"/>
            </a:xfrm>
            <a:custGeom>
              <a:avLst/>
              <a:gdLst>
                <a:gd name="T0" fmla="*/ 36 w 36"/>
                <a:gd name="T1" fmla="*/ 40 h 40"/>
                <a:gd name="T2" fmla="*/ 36 w 36"/>
                <a:gd name="T3" fmla="*/ 40 h 40"/>
                <a:gd name="T4" fmla="*/ 36 w 36"/>
                <a:gd name="T5" fmla="*/ 34 h 40"/>
                <a:gd name="T6" fmla="*/ 36 w 36"/>
                <a:gd name="T7" fmla="*/ 28 h 40"/>
                <a:gd name="T8" fmla="*/ 34 w 36"/>
                <a:gd name="T9" fmla="*/ 20 h 40"/>
                <a:gd name="T10" fmla="*/ 28 w 36"/>
                <a:gd name="T11" fmla="*/ 14 h 40"/>
                <a:gd name="T12" fmla="*/ 22 w 36"/>
                <a:gd name="T13" fmla="*/ 8 h 40"/>
                <a:gd name="T14" fmla="*/ 12 w 36"/>
                <a:gd name="T15" fmla="*/ 2 h 40"/>
                <a:gd name="T16" fmla="*/ 0 w 36"/>
                <a:gd name="T17" fmla="*/ 0 h 40"/>
                <a:gd name="T18" fmla="*/ 0 w 36"/>
                <a:gd name="T19" fmla="*/ 0 h 40"/>
                <a:gd name="T20" fmla="*/ 0 w 36"/>
                <a:gd name="T21" fmla="*/ 6 h 40"/>
                <a:gd name="T22" fmla="*/ 0 w 36"/>
                <a:gd name="T23" fmla="*/ 10 h 40"/>
                <a:gd name="T24" fmla="*/ 4 w 36"/>
                <a:gd name="T25" fmla="*/ 18 h 40"/>
                <a:gd name="T26" fmla="*/ 8 w 36"/>
                <a:gd name="T27" fmla="*/ 24 h 40"/>
                <a:gd name="T28" fmla="*/ 14 w 36"/>
                <a:gd name="T29" fmla="*/ 30 h 40"/>
                <a:gd name="T30" fmla="*/ 24 w 36"/>
                <a:gd name="T31" fmla="*/ 36 h 40"/>
                <a:gd name="T32" fmla="*/ 36 w 36"/>
                <a:gd name="T33" fmla="*/ 40 h 40"/>
                <a:gd name="T34" fmla="*/ 36 w 36"/>
                <a:gd name="T35" fmla="*/ 40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6" h="40">
                  <a:moveTo>
                    <a:pt x="36" y="40"/>
                  </a:moveTo>
                  <a:lnTo>
                    <a:pt x="36" y="40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4" y="20"/>
                  </a:lnTo>
                  <a:lnTo>
                    <a:pt x="28" y="14"/>
                  </a:lnTo>
                  <a:lnTo>
                    <a:pt x="22" y="8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4" y="18"/>
                  </a:lnTo>
                  <a:lnTo>
                    <a:pt x="8" y="24"/>
                  </a:lnTo>
                  <a:lnTo>
                    <a:pt x="14" y="30"/>
                  </a:lnTo>
                  <a:lnTo>
                    <a:pt x="24" y="36"/>
                  </a:lnTo>
                  <a:lnTo>
                    <a:pt x="36" y="4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8" name="Freeform 168"/>
            <p:cNvSpPr>
              <a:spLocks/>
            </p:cNvSpPr>
            <p:nvPr/>
          </p:nvSpPr>
          <p:spPr bwMode="auto">
            <a:xfrm>
              <a:off x="2352" y="2983"/>
              <a:ext cx="16" cy="42"/>
            </a:xfrm>
            <a:custGeom>
              <a:avLst/>
              <a:gdLst>
                <a:gd name="T0" fmla="*/ 4 w 16"/>
                <a:gd name="T1" fmla="*/ 0 h 42"/>
                <a:gd name="T2" fmla="*/ 4 w 16"/>
                <a:gd name="T3" fmla="*/ 0 h 42"/>
                <a:gd name="T4" fmla="*/ 8 w 16"/>
                <a:gd name="T5" fmla="*/ 2 h 42"/>
                <a:gd name="T6" fmla="*/ 12 w 16"/>
                <a:gd name="T7" fmla="*/ 12 h 42"/>
                <a:gd name="T8" fmla="*/ 14 w 16"/>
                <a:gd name="T9" fmla="*/ 18 h 42"/>
                <a:gd name="T10" fmla="*/ 16 w 16"/>
                <a:gd name="T11" fmla="*/ 26 h 42"/>
                <a:gd name="T12" fmla="*/ 14 w 16"/>
                <a:gd name="T13" fmla="*/ 34 h 42"/>
                <a:gd name="T14" fmla="*/ 10 w 16"/>
                <a:gd name="T15" fmla="*/ 42 h 42"/>
                <a:gd name="T16" fmla="*/ 10 w 16"/>
                <a:gd name="T17" fmla="*/ 42 h 42"/>
                <a:gd name="T18" fmla="*/ 8 w 16"/>
                <a:gd name="T19" fmla="*/ 40 h 42"/>
                <a:gd name="T20" fmla="*/ 4 w 16"/>
                <a:gd name="T21" fmla="*/ 30 h 42"/>
                <a:gd name="T22" fmla="*/ 2 w 16"/>
                <a:gd name="T23" fmla="*/ 24 h 42"/>
                <a:gd name="T24" fmla="*/ 0 w 16"/>
                <a:gd name="T25" fmla="*/ 18 h 42"/>
                <a:gd name="T26" fmla="*/ 2 w 16"/>
                <a:gd name="T27" fmla="*/ 8 h 42"/>
                <a:gd name="T28" fmla="*/ 4 w 16"/>
                <a:gd name="T29" fmla="*/ 0 h 42"/>
                <a:gd name="T30" fmla="*/ 4 w 1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" h="42">
                  <a:moveTo>
                    <a:pt x="4" y="0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12" y="12"/>
                  </a:lnTo>
                  <a:lnTo>
                    <a:pt x="14" y="18"/>
                  </a:lnTo>
                  <a:lnTo>
                    <a:pt x="16" y="26"/>
                  </a:lnTo>
                  <a:lnTo>
                    <a:pt x="14" y="3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4" y="30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9" name="Freeform 169"/>
            <p:cNvSpPr>
              <a:spLocks/>
            </p:cNvSpPr>
            <p:nvPr/>
          </p:nvSpPr>
          <p:spPr bwMode="auto">
            <a:xfrm>
              <a:off x="2348" y="2967"/>
              <a:ext cx="42" cy="22"/>
            </a:xfrm>
            <a:custGeom>
              <a:avLst/>
              <a:gdLst>
                <a:gd name="T0" fmla="*/ 0 w 42"/>
                <a:gd name="T1" fmla="*/ 0 h 22"/>
                <a:gd name="T2" fmla="*/ 0 w 42"/>
                <a:gd name="T3" fmla="*/ 0 h 22"/>
                <a:gd name="T4" fmla="*/ 2 w 42"/>
                <a:gd name="T5" fmla="*/ 6 h 22"/>
                <a:gd name="T6" fmla="*/ 10 w 42"/>
                <a:gd name="T7" fmla="*/ 14 h 22"/>
                <a:gd name="T8" fmla="*/ 16 w 42"/>
                <a:gd name="T9" fmla="*/ 18 h 22"/>
                <a:gd name="T10" fmla="*/ 22 w 42"/>
                <a:gd name="T11" fmla="*/ 22 h 22"/>
                <a:gd name="T12" fmla="*/ 32 w 42"/>
                <a:gd name="T13" fmla="*/ 22 h 22"/>
                <a:gd name="T14" fmla="*/ 42 w 42"/>
                <a:gd name="T15" fmla="*/ 18 h 22"/>
                <a:gd name="T16" fmla="*/ 42 w 42"/>
                <a:gd name="T17" fmla="*/ 18 h 22"/>
                <a:gd name="T18" fmla="*/ 40 w 42"/>
                <a:gd name="T19" fmla="*/ 16 h 22"/>
                <a:gd name="T20" fmla="*/ 32 w 42"/>
                <a:gd name="T21" fmla="*/ 8 h 22"/>
                <a:gd name="T22" fmla="*/ 26 w 42"/>
                <a:gd name="T23" fmla="*/ 4 h 22"/>
                <a:gd name="T24" fmla="*/ 18 w 42"/>
                <a:gd name="T25" fmla="*/ 2 h 22"/>
                <a:gd name="T26" fmla="*/ 10 w 42"/>
                <a:gd name="T27" fmla="*/ 0 h 22"/>
                <a:gd name="T28" fmla="*/ 0 w 42"/>
                <a:gd name="T29" fmla="*/ 0 h 22"/>
                <a:gd name="T30" fmla="*/ 0 w 42"/>
                <a:gd name="T31" fmla="*/ 0 h 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2" h="22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2" y="22"/>
                  </a:lnTo>
                  <a:lnTo>
                    <a:pt x="32" y="22"/>
                  </a:lnTo>
                  <a:lnTo>
                    <a:pt x="42" y="18"/>
                  </a:lnTo>
                  <a:lnTo>
                    <a:pt x="40" y="16"/>
                  </a:lnTo>
                  <a:lnTo>
                    <a:pt x="32" y="8"/>
                  </a:lnTo>
                  <a:lnTo>
                    <a:pt x="26" y="4"/>
                  </a:lnTo>
                  <a:lnTo>
                    <a:pt x="18" y="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0" name="Freeform 170"/>
            <p:cNvSpPr>
              <a:spLocks/>
            </p:cNvSpPr>
            <p:nvPr/>
          </p:nvSpPr>
          <p:spPr bwMode="auto">
            <a:xfrm>
              <a:off x="2420" y="2551"/>
              <a:ext cx="54" cy="44"/>
            </a:xfrm>
            <a:custGeom>
              <a:avLst/>
              <a:gdLst>
                <a:gd name="T0" fmla="*/ 54 w 54"/>
                <a:gd name="T1" fmla="*/ 0 h 44"/>
                <a:gd name="T2" fmla="*/ 54 w 54"/>
                <a:gd name="T3" fmla="*/ 0 h 44"/>
                <a:gd name="T4" fmla="*/ 46 w 54"/>
                <a:gd name="T5" fmla="*/ 0 h 44"/>
                <a:gd name="T6" fmla="*/ 38 w 54"/>
                <a:gd name="T7" fmla="*/ 0 h 44"/>
                <a:gd name="T8" fmla="*/ 30 w 54"/>
                <a:gd name="T9" fmla="*/ 4 h 44"/>
                <a:gd name="T10" fmla="*/ 20 w 54"/>
                <a:gd name="T11" fmla="*/ 8 h 44"/>
                <a:gd name="T12" fmla="*/ 12 w 54"/>
                <a:gd name="T13" fmla="*/ 16 h 44"/>
                <a:gd name="T14" fmla="*/ 4 w 54"/>
                <a:gd name="T15" fmla="*/ 28 h 44"/>
                <a:gd name="T16" fmla="*/ 0 w 54"/>
                <a:gd name="T17" fmla="*/ 44 h 44"/>
                <a:gd name="T18" fmla="*/ 0 w 54"/>
                <a:gd name="T19" fmla="*/ 44 h 44"/>
                <a:gd name="T20" fmla="*/ 8 w 54"/>
                <a:gd name="T21" fmla="*/ 44 h 44"/>
                <a:gd name="T22" fmla="*/ 14 w 54"/>
                <a:gd name="T23" fmla="*/ 44 h 44"/>
                <a:gd name="T24" fmla="*/ 22 w 54"/>
                <a:gd name="T25" fmla="*/ 42 h 44"/>
                <a:gd name="T26" fmla="*/ 32 w 54"/>
                <a:gd name="T27" fmla="*/ 36 h 44"/>
                <a:gd name="T28" fmla="*/ 40 w 54"/>
                <a:gd name="T29" fmla="*/ 28 h 44"/>
                <a:gd name="T30" fmla="*/ 48 w 54"/>
                <a:gd name="T31" fmla="*/ 16 h 44"/>
                <a:gd name="T32" fmla="*/ 54 w 54"/>
                <a:gd name="T33" fmla="*/ 0 h 44"/>
                <a:gd name="T34" fmla="*/ 54 w 54"/>
                <a:gd name="T35" fmla="*/ 0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44">
                  <a:moveTo>
                    <a:pt x="54" y="0"/>
                  </a:moveTo>
                  <a:lnTo>
                    <a:pt x="54" y="0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2" y="16"/>
                  </a:lnTo>
                  <a:lnTo>
                    <a:pt x="4" y="28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14" y="44"/>
                  </a:lnTo>
                  <a:lnTo>
                    <a:pt x="22" y="42"/>
                  </a:lnTo>
                  <a:lnTo>
                    <a:pt x="32" y="36"/>
                  </a:lnTo>
                  <a:lnTo>
                    <a:pt x="40" y="28"/>
                  </a:lnTo>
                  <a:lnTo>
                    <a:pt x="48" y="1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2D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1" name="Freeform 171"/>
            <p:cNvSpPr>
              <a:spLocks/>
            </p:cNvSpPr>
            <p:nvPr/>
          </p:nvSpPr>
          <p:spPr bwMode="auto">
            <a:xfrm>
              <a:off x="2400" y="2601"/>
              <a:ext cx="56" cy="20"/>
            </a:xfrm>
            <a:custGeom>
              <a:avLst/>
              <a:gdLst>
                <a:gd name="T0" fmla="*/ 0 w 56"/>
                <a:gd name="T1" fmla="*/ 14 h 20"/>
                <a:gd name="T2" fmla="*/ 0 w 56"/>
                <a:gd name="T3" fmla="*/ 14 h 20"/>
                <a:gd name="T4" fmla="*/ 4 w 56"/>
                <a:gd name="T5" fmla="*/ 10 h 20"/>
                <a:gd name="T6" fmla="*/ 18 w 56"/>
                <a:gd name="T7" fmla="*/ 4 h 20"/>
                <a:gd name="T8" fmla="*/ 26 w 56"/>
                <a:gd name="T9" fmla="*/ 2 h 20"/>
                <a:gd name="T10" fmla="*/ 34 w 56"/>
                <a:gd name="T11" fmla="*/ 0 h 20"/>
                <a:gd name="T12" fmla="*/ 46 w 56"/>
                <a:gd name="T13" fmla="*/ 4 h 20"/>
                <a:gd name="T14" fmla="*/ 56 w 56"/>
                <a:gd name="T15" fmla="*/ 8 h 20"/>
                <a:gd name="T16" fmla="*/ 56 w 56"/>
                <a:gd name="T17" fmla="*/ 8 h 20"/>
                <a:gd name="T18" fmla="*/ 52 w 56"/>
                <a:gd name="T19" fmla="*/ 12 h 20"/>
                <a:gd name="T20" fmla="*/ 40 w 56"/>
                <a:gd name="T21" fmla="*/ 18 h 20"/>
                <a:gd name="T22" fmla="*/ 32 w 56"/>
                <a:gd name="T23" fmla="*/ 20 h 20"/>
                <a:gd name="T24" fmla="*/ 22 w 56"/>
                <a:gd name="T25" fmla="*/ 20 h 20"/>
                <a:gd name="T26" fmla="*/ 12 w 56"/>
                <a:gd name="T27" fmla="*/ 18 h 20"/>
                <a:gd name="T28" fmla="*/ 0 w 56"/>
                <a:gd name="T29" fmla="*/ 14 h 20"/>
                <a:gd name="T30" fmla="*/ 0 w 56"/>
                <a:gd name="T31" fmla="*/ 14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6" h="20">
                  <a:moveTo>
                    <a:pt x="0" y="14"/>
                  </a:moveTo>
                  <a:lnTo>
                    <a:pt x="0" y="14"/>
                  </a:lnTo>
                  <a:lnTo>
                    <a:pt x="4" y="10"/>
                  </a:lnTo>
                  <a:lnTo>
                    <a:pt x="18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6" y="4"/>
                  </a:lnTo>
                  <a:lnTo>
                    <a:pt x="56" y="8"/>
                  </a:lnTo>
                  <a:lnTo>
                    <a:pt x="52" y="12"/>
                  </a:lnTo>
                  <a:lnTo>
                    <a:pt x="40" y="18"/>
                  </a:lnTo>
                  <a:lnTo>
                    <a:pt x="32" y="20"/>
                  </a:lnTo>
                  <a:lnTo>
                    <a:pt x="22" y="20"/>
                  </a:lnTo>
                  <a:lnTo>
                    <a:pt x="12" y="1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2" name="Freeform 172"/>
            <p:cNvSpPr>
              <a:spLocks/>
            </p:cNvSpPr>
            <p:nvPr/>
          </p:nvSpPr>
          <p:spPr bwMode="auto">
            <a:xfrm>
              <a:off x="2380" y="2571"/>
              <a:ext cx="30" cy="52"/>
            </a:xfrm>
            <a:custGeom>
              <a:avLst/>
              <a:gdLst>
                <a:gd name="T0" fmla="*/ 0 w 30"/>
                <a:gd name="T1" fmla="*/ 52 h 52"/>
                <a:gd name="T2" fmla="*/ 0 w 30"/>
                <a:gd name="T3" fmla="*/ 52 h 52"/>
                <a:gd name="T4" fmla="*/ 6 w 30"/>
                <a:gd name="T5" fmla="*/ 50 h 52"/>
                <a:gd name="T6" fmla="*/ 12 w 30"/>
                <a:gd name="T7" fmla="*/ 46 h 52"/>
                <a:gd name="T8" fmla="*/ 18 w 30"/>
                <a:gd name="T9" fmla="*/ 42 h 52"/>
                <a:gd name="T10" fmla="*/ 24 w 30"/>
                <a:gd name="T11" fmla="*/ 34 h 52"/>
                <a:gd name="T12" fmla="*/ 28 w 30"/>
                <a:gd name="T13" fmla="*/ 26 h 52"/>
                <a:gd name="T14" fmla="*/ 30 w 30"/>
                <a:gd name="T15" fmla="*/ 14 h 52"/>
                <a:gd name="T16" fmla="*/ 28 w 30"/>
                <a:gd name="T17" fmla="*/ 0 h 52"/>
                <a:gd name="T18" fmla="*/ 28 w 30"/>
                <a:gd name="T19" fmla="*/ 0 h 52"/>
                <a:gd name="T20" fmla="*/ 22 w 30"/>
                <a:gd name="T21" fmla="*/ 4 h 52"/>
                <a:gd name="T22" fmla="*/ 12 w 30"/>
                <a:gd name="T23" fmla="*/ 14 h 52"/>
                <a:gd name="T24" fmla="*/ 8 w 30"/>
                <a:gd name="T25" fmla="*/ 20 h 52"/>
                <a:gd name="T26" fmla="*/ 2 w 30"/>
                <a:gd name="T27" fmla="*/ 30 h 52"/>
                <a:gd name="T28" fmla="*/ 0 w 30"/>
                <a:gd name="T29" fmla="*/ 40 h 52"/>
                <a:gd name="T30" fmla="*/ 0 w 30"/>
                <a:gd name="T31" fmla="*/ 52 h 52"/>
                <a:gd name="T32" fmla="*/ 0 w 30"/>
                <a:gd name="T33" fmla="*/ 52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" h="52">
                  <a:moveTo>
                    <a:pt x="0" y="52"/>
                  </a:moveTo>
                  <a:lnTo>
                    <a:pt x="0" y="52"/>
                  </a:lnTo>
                  <a:lnTo>
                    <a:pt x="6" y="50"/>
                  </a:lnTo>
                  <a:lnTo>
                    <a:pt x="12" y="46"/>
                  </a:lnTo>
                  <a:lnTo>
                    <a:pt x="18" y="42"/>
                  </a:lnTo>
                  <a:lnTo>
                    <a:pt x="24" y="34"/>
                  </a:lnTo>
                  <a:lnTo>
                    <a:pt x="28" y="26"/>
                  </a:lnTo>
                  <a:lnTo>
                    <a:pt x="30" y="14"/>
                  </a:lnTo>
                  <a:lnTo>
                    <a:pt x="28" y="0"/>
                  </a:lnTo>
                  <a:lnTo>
                    <a:pt x="22" y="4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2" y="30"/>
                  </a:lnTo>
                  <a:lnTo>
                    <a:pt x="0" y="4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AE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3" name="Freeform 173"/>
            <p:cNvSpPr>
              <a:spLocks/>
            </p:cNvSpPr>
            <p:nvPr/>
          </p:nvSpPr>
          <p:spPr bwMode="auto">
            <a:xfrm>
              <a:off x="2160" y="3405"/>
              <a:ext cx="18" cy="10"/>
            </a:xfrm>
            <a:custGeom>
              <a:avLst/>
              <a:gdLst>
                <a:gd name="T0" fmla="*/ 18 w 18"/>
                <a:gd name="T1" fmla="*/ 10 h 10"/>
                <a:gd name="T2" fmla="*/ 18 w 18"/>
                <a:gd name="T3" fmla="*/ 10 h 10"/>
                <a:gd name="T4" fmla="*/ 12 w 18"/>
                <a:gd name="T5" fmla="*/ 10 h 10"/>
                <a:gd name="T6" fmla="*/ 6 w 18"/>
                <a:gd name="T7" fmla="*/ 8 h 10"/>
                <a:gd name="T8" fmla="*/ 2 w 18"/>
                <a:gd name="T9" fmla="*/ 4 h 10"/>
                <a:gd name="T10" fmla="*/ 2 w 18"/>
                <a:gd name="T11" fmla="*/ 4 h 10"/>
                <a:gd name="T12" fmla="*/ 0 w 18"/>
                <a:gd name="T13" fmla="*/ 2 h 10"/>
                <a:gd name="T14" fmla="*/ 2 w 18"/>
                <a:gd name="T15" fmla="*/ 2 h 10"/>
                <a:gd name="T16" fmla="*/ 6 w 18"/>
                <a:gd name="T17" fmla="*/ 0 h 10"/>
                <a:gd name="T18" fmla="*/ 12 w 18"/>
                <a:gd name="T19" fmla="*/ 4 h 10"/>
                <a:gd name="T20" fmla="*/ 14 w 18"/>
                <a:gd name="T21" fmla="*/ 6 h 10"/>
                <a:gd name="T22" fmla="*/ 18 w 18"/>
                <a:gd name="T23" fmla="*/ 10 h 10"/>
                <a:gd name="T24" fmla="*/ 18 w 18"/>
                <a:gd name="T25" fmla="*/ 1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lnTo>
                    <a:pt x="18" y="10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4" name="Freeform 174"/>
            <p:cNvSpPr>
              <a:spLocks/>
            </p:cNvSpPr>
            <p:nvPr/>
          </p:nvSpPr>
          <p:spPr bwMode="auto">
            <a:xfrm>
              <a:off x="2168" y="3401"/>
              <a:ext cx="10" cy="14"/>
            </a:xfrm>
            <a:custGeom>
              <a:avLst/>
              <a:gdLst>
                <a:gd name="T0" fmla="*/ 10 w 10"/>
                <a:gd name="T1" fmla="*/ 14 h 14"/>
                <a:gd name="T2" fmla="*/ 10 w 10"/>
                <a:gd name="T3" fmla="*/ 14 h 14"/>
                <a:gd name="T4" fmla="*/ 6 w 10"/>
                <a:gd name="T5" fmla="*/ 10 h 14"/>
                <a:gd name="T6" fmla="*/ 2 w 10"/>
                <a:gd name="T7" fmla="*/ 8 h 14"/>
                <a:gd name="T8" fmla="*/ 0 w 10"/>
                <a:gd name="T9" fmla="*/ 2 h 14"/>
                <a:gd name="T10" fmla="*/ 0 w 10"/>
                <a:gd name="T11" fmla="*/ 2 h 14"/>
                <a:gd name="T12" fmla="*/ 0 w 10"/>
                <a:gd name="T13" fmla="*/ 0 h 14"/>
                <a:gd name="T14" fmla="*/ 2 w 10"/>
                <a:gd name="T15" fmla="*/ 0 h 14"/>
                <a:gd name="T16" fmla="*/ 6 w 10"/>
                <a:gd name="T17" fmla="*/ 0 h 14"/>
                <a:gd name="T18" fmla="*/ 10 w 10"/>
                <a:gd name="T19" fmla="*/ 6 h 14"/>
                <a:gd name="T20" fmla="*/ 10 w 10"/>
                <a:gd name="T21" fmla="*/ 10 h 14"/>
                <a:gd name="T22" fmla="*/ 10 w 10"/>
                <a:gd name="T23" fmla="*/ 14 h 14"/>
                <a:gd name="T24" fmla="*/ 10 w 10"/>
                <a:gd name="T25" fmla="*/ 14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lnTo>
                    <a:pt x="10" y="14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5" name="Freeform 175"/>
            <p:cNvSpPr>
              <a:spLocks/>
            </p:cNvSpPr>
            <p:nvPr/>
          </p:nvSpPr>
          <p:spPr bwMode="auto">
            <a:xfrm>
              <a:off x="2176" y="3399"/>
              <a:ext cx="6" cy="16"/>
            </a:xfrm>
            <a:custGeom>
              <a:avLst/>
              <a:gdLst>
                <a:gd name="T0" fmla="*/ 2 w 6"/>
                <a:gd name="T1" fmla="*/ 16 h 16"/>
                <a:gd name="T2" fmla="*/ 2 w 6"/>
                <a:gd name="T3" fmla="*/ 16 h 16"/>
                <a:gd name="T4" fmla="*/ 0 w 6"/>
                <a:gd name="T5" fmla="*/ 10 h 16"/>
                <a:gd name="T6" fmla="*/ 0 w 6"/>
                <a:gd name="T7" fmla="*/ 6 h 16"/>
                <a:gd name="T8" fmla="*/ 2 w 6"/>
                <a:gd name="T9" fmla="*/ 2 h 16"/>
                <a:gd name="T10" fmla="*/ 2 w 6"/>
                <a:gd name="T11" fmla="*/ 2 h 16"/>
                <a:gd name="T12" fmla="*/ 2 w 6"/>
                <a:gd name="T13" fmla="*/ 0 h 16"/>
                <a:gd name="T14" fmla="*/ 4 w 6"/>
                <a:gd name="T15" fmla="*/ 0 h 16"/>
                <a:gd name="T16" fmla="*/ 6 w 6"/>
                <a:gd name="T17" fmla="*/ 2 h 16"/>
                <a:gd name="T18" fmla="*/ 6 w 6"/>
                <a:gd name="T19" fmla="*/ 8 h 16"/>
                <a:gd name="T20" fmla="*/ 2 w 6"/>
                <a:gd name="T21" fmla="*/ 16 h 16"/>
                <a:gd name="T22" fmla="*/ 2 w 6"/>
                <a:gd name="T23" fmla="*/ 16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" h="16">
                  <a:moveTo>
                    <a:pt x="2" y="16"/>
                  </a:moveTo>
                  <a:lnTo>
                    <a:pt x="2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8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6" name="Freeform 176"/>
            <p:cNvSpPr>
              <a:spLocks/>
            </p:cNvSpPr>
            <p:nvPr/>
          </p:nvSpPr>
          <p:spPr bwMode="auto">
            <a:xfrm>
              <a:off x="2180" y="3399"/>
              <a:ext cx="10" cy="16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0 w 10"/>
                <a:gd name="T5" fmla="*/ 10 h 16"/>
                <a:gd name="T6" fmla="*/ 2 w 10"/>
                <a:gd name="T7" fmla="*/ 6 h 16"/>
                <a:gd name="T8" fmla="*/ 6 w 10"/>
                <a:gd name="T9" fmla="*/ 2 h 16"/>
                <a:gd name="T10" fmla="*/ 6 w 10"/>
                <a:gd name="T11" fmla="*/ 2 h 16"/>
                <a:gd name="T12" fmla="*/ 8 w 10"/>
                <a:gd name="T13" fmla="*/ 0 h 16"/>
                <a:gd name="T14" fmla="*/ 10 w 10"/>
                <a:gd name="T15" fmla="*/ 0 h 16"/>
                <a:gd name="T16" fmla="*/ 10 w 10"/>
                <a:gd name="T17" fmla="*/ 4 h 16"/>
                <a:gd name="T18" fmla="*/ 8 w 10"/>
                <a:gd name="T19" fmla="*/ 10 h 16"/>
                <a:gd name="T20" fmla="*/ 0 w 10"/>
                <a:gd name="T21" fmla="*/ 16 h 16"/>
                <a:gd name="T22" fmla="*/ 0 w 10"/>
                <a:gd name="T23" fmla="*/ 16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lnTo>
                    <a:pt x="0" y="16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8" y="1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7" name="Freeform 177"/>
            <p:cNvSpPr>
              <a:spLocks/>
            </p:cNvSpPr>
            <p:nvPr/>
          </p:nvSpPr>
          <p:spPr bwMode="auto">
            <a:xfrm>
              <a:off x="2180" y="3403"/>
              <a:ext cx="18" cy="12"/>
            </a:xfrm>
            <a:custGeom>
              <a:avLst/>
              <a:gdLst>
                <a:gd name="T0" fmla="*/ 0 w 18"/>
                <a:gd name="T1" fmla="*/ 12 h 12"/>
                <a:gd name="T2" fmla="*/ 0 w 18"/>
                <a:gd name="T3" fmla="*/ 12 h 12"/>
                <a:gd name="T4" fmla="*/ 4 w 18"/>
                <a:gd name="T5" fmla="*/ 6 h 12"/>
                <a:gd name="T6" fmla="*/ 8 w 18"/>
                <a:gd name="T7" fmla="*/ 4 h 12"/>
                <a:gd name="T8" fmla="*/ 14 w 18"/>
                <a:gd name="T9" fmla="*/ 0 h 12"/>
                <a:gd name="T10" fmla="*/ 14 w 18"/>
                <a:gd name="T11" fmla="*/ 0 h 12"/>
                <a:gd name="T12" fmla="*/ 16 w 18"/>
                <a:gd name="T13" fmla="*/ 0 h 12"/>
                <a:gd name="T14" fmla="*/ 18 w 18"/>
                <a:gd name="T15" fmla="*/ 0 h 12"/>
                <a:gd name="T16" fmla="*/ 16 w 18"/>
                <a:gd name="T17" fmla="*/ 4 h 12"/>
                <a:gd name="T18" fmla="*/ 10 w 18"/>
                <a:gd name="T19" fmla="*/ 8 h 12"/>
                <a:gd name="T20" fmla="*/ 0 w 18"/>
                <a:gd name="T21" fmla="*/ 12 h 12"/>
                <a:gd name="T22" fmla="*/ 0 w 18"/>
                <a:gd name="T23" fmla="*/ 12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2">
                  <a:moveTo>
                    <a:pt x="0" y="12"/>
                  </a:moveTo>
                  <a:lnTo>
                    <a:pt x="0" y="12"/>
                  </a:lnTo>
                  <a:lnTo>
                    <a:pt x="4" y="6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8" name="Freeform 178"/>
            <p:cNvSpPr>
              <a:spLocks/>
            </p:cNvSpPr>
            <p:nvPr/>
          </p:nvSpPr>
          <p:spPr bwMode="auto">
            <a:xfrm>
              <a:off x="2182" y="3409"/>
              <a:ext cx="20" cy="6"/>
            </a:xfrm>
            <a:custGeom>
              <a:avLst/>
              <a:gdLst>
                <a:gd name="T0" fmla="*/ 0 w 20"/>
                <a:gd name="T1" fmla="*/ 6 h 6"/>
                <a:gd name="T2" fmla="*/ 0 w 20"/>
                <a:gd name="T3" fmla="*/ 6 h 6"/>
                <a:gd name="T4" fmla="*/ 4 w 20"/>
                <a:gd name="T5" fmla="*/ 2 h 6"/>
                <a:gd name="T6" fmla="*/ 10 w 20"/>
                <a:gd name="T7" fmla="*/ 0 h 6"/>
                <a:gd name="T8" fmla="*/ 16 w 20"/>
                <a:gd name="T9" fmla="*/ 0 h 6"/>
                <a:gd name="T10" fmla="*/ 16 w 20"/>
                <a:gd name="T11" fmla="*/ 0 h 6"/>
                <a:gd name="T12" fmla="*/ 20 w 20"/>
                <a:gd name="T13" fmla="*/ 0 h 6"/>
                <a:gd name="T14" fmla="*/ 20 w 20"/>
                <a:gd name="T15" fmla="*/ 2 h 6"/>
                <a:gd name="T16" fmla="*/ 18 w 20"/>
                <a:gd name="T17" fmla="*/ 4 h 6"/>
                <a:gd name="T18" fmla="*/ 10 w 20"/>
                <a:gd name="T19" fmla="*/ 6 h 6"/>
                <a:gd name="T20" fmla="*/ 0 w 20"/>
                <a:gd name="T21" fmla="*/ 6 h 6"/>
                <a:gd name="T22" fmla="*/ 0 w 20"/>
                <a:gd name="T23" fmla="*/ 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89" name="Freeform 179"/>
            <p:cNvSpPr>
              <a:spLocks/>
            </p:cNvSpPr>
            <p:nvPr/>
          </p:nvSpPr>
          <p:spPr bwMode="auto">
            <a:xfrm>
              <a:off x="2182" y="3415"/>
              <a:ext cx="20" cy="6"/>
            </a:xfrm>
            <a:custGeom>
              <a:avLst/>
              <a:gdLst>
                <a:gd name="T0" fmla="*/ 0 w 20"/>
                <a:gd name="T1" fmla="*/ 0 h 6"/>
                <a:gd name="T2" fmla="*/ 0 w 20"/>
                <a:gd name="T3" fmla="*/ 0 h 6"/>
                <a:gd name="T4" fmla="*/ 6 w 20"/>
                <a:gd name="T5" fmla="*/ 0 h 6"/>
                <a:gd name="T6" fmla="*/ 12 w 20"/>
                <a:gd name="T7" fmla="*/ 0 h 6"/>
                <a:gd name="T8" fmla="*/ 18 w 20"/>
                <a:gd name="T9" fmla="*/ 0 h 6"/>
                <a:gd name="T10" fmla="*/ 18 w 20"/>
                <a:gd name="T11" fmla="*/ 0 h 6"/>
                <a:gd name="T12" fmla="*/ 20 w 20"/>
                <a:gd name="T13" fmla="*/ 2 h 6"/>
                <a:gd name="T14" fmla="*/ 20 w 20"/>
                <a:gd name="T15" fmla="*/ 4 h 6"/>
                <a:gd name="T16" fmla="*/ 16 w 20"/>
                <a:gd name="T17" fmla="*/ 6 h 6"/>
                <a:gd name="T18" fmla="*/ 8 w 20"/>
                <a:gd name="T19" fmla="*/ 4 h 6"/>
                <a:gd name="T20" fmla="*/ 0 w 20"/>
                <a:gd name="T21" fmla="*/ 0 h 6"/>
                <a:gd name="T22" fmla="*/ 0 w 20"/>
                <a:gd name="T23" fmla="*/ 0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0" name="Freeform 180"/>
            <p:cNvSpPr>
              <a:spLocks/>
            </p:cNvSpPr>
            <p:nvPr/>
          </p:nvSpPr>
          <p:spPr bwMode="auto">
            <a:xfrm>
              <a:off x="2182" y="3417"/>
              <a:ext cx="16" cy="10"/>
            </a:xfrm>
            <a:custGeom>
              <a:avLst/>
              <a:gdLst>
                <a:gd name="T0" fmla="*/ 0 w 16"/>
                <a:gd name="T1" fmla="*/ 0 h 10"/>
                <a:gd name="T2" fmla="*/ 0 w 16"/>
                <a:gd name="T3" fmla="*/ 0 h 10"/>
                <a:gd name="T4" fmla="*/ 6 w 16"/>
                <a:gd name="T5" fmla="*/ 0 h 10"/>
                <a:gd name="T6" fmla="*/ 10 w 16"/>
                <a:gd name="T7" fmla="*/ 2 h 10"/>
                <a:gd name="T8" fmla="*/ 14 w 16"/>
                <a:gd name="T9" fmla="*/ 6 h 10"/>
                <a:gd name="T10" fmla="*/ 14 w 16"/>
                <a:gd name="T11" fmla="*/ 6 h 10"/>
                <a:gd name="T12" fmla="*/ 16 w 16"/>
                <a:gd name="T13" fmla="*/ 8 h 10"/>
                <a:gd name="T14" fmla="*/ 14 w 16"/>
                <a:gd name="T15" fmla="*/ 8 h 10"/>
                <a:gd name="T16" fmla="*/ 10 w 16"/>
                <a:gd name="T17" fmla="*/ 10 h 10"/>
                <a:gd name="T18" fmla="*/ 4 w 16"/>
                <a:gd name="T19" fmla="*/ 6 h 10"/>
                <a:gd name="T20" fmla="*/ 2 w 16"/>
                <a:gd name="T21" fmla="*/ 4 h 10"/>
                <a:gd name="T22" fmla="*/ 0 w 16"/>
                <a:gd name="T23" fmla="*/ 0 h 10"/>
                <a:gd name="T24" fmla="*/ 0 w 16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" h="1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0" y="10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1" name="Freeform 181"/>
            <p:cNvSpPr>
              <a:spLocks/>
            </p:cNvSpPr>
            <p:nvPr/>
          </p:nvSpPr>
          <p:spPr bwMode="auto">
            <a:xfrm>
              <a:off x="2180" y="3417"/>
              <a:ext cx="10" cy="14"/>
            </a:xfrm>
            <a:custGeom>
              <a:avLst/>
              <a:gdLst>
                <a:gd name="T0" fmla="*/ 0 w 10"/>
                <a:gd name="T1" fmla="*/ 0 h 14"/>
                <a:gd name="T2" fmla="*/ 0 w 10"/>
                <a:gd name="T3" fmla="*/ 0 h 14"/>
                <a:gd name="T4" fmla="*/ 4 w 10"/>
                <a:gd name="T5" fmla="*/ 4 h 14"/>
                <a:gd name="T6" fmla="*/ 8 w 10"/>
                <a:gd name="T7" fmla="*/ 6 h 14"/>
                <a:gd name="T8" fmla="*/ 10 w 10"/>
                <a:gd name="T9" fmla="*/ 12 h 14"/>
                <a:gd name="T10" fmla="*/ 10 w 10"/>
                <a:gd name="T11" fmla="*/ 12 h 14"/>
                <a:gd name="T12" fmla="*/ 10 w 10"/>
                <a:gd name="T13" fmla="*/ 14 h 14"/>
                <a:gd name="T14" fmla="*/ 8 w 10"/>
                <a:gd name="T15" fmla="*/ 14 h 14"/>
                <a:gd name="T16" fmla="*/ 4 w 10"/>
                <a:gd name="T17" fmla="*/ 14 h 14"/>
                <a:gd name="T18" fmla="*/ 0 w 10"/>
                <a:gd name="T19" fmla="*/ 8 h 14"/>
                <a:gd name="T20" fmla="*/ 0 w 10"/>
                <a:gd name="T21" fmla="*/ 4 h 14"/>
                <a:gd name="T22" fmla="*/ 0 w 10"/>
                <a:gd name="T23" fmla="*/ 0 h 14"/>
                <a:gd name="T24" fmla="*/ 0 w 10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" h="14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6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2" name="Freeform 182"/>
            <p:cNvSpPr>
              <a:spLocks/>
            </p:cNvSpPr>
            <p:nvPr/>
          </p:nvSpPr>
          <p:spPr bwMode="auto">
            <a:xfrm>
              <a:off x="2174" y="3417"/>
              <a:ext cx="8" cy="16"/>
            </a:xfrm>
            <a:custGeom>
              <a:avLst/>
              <a:gdLst>
                <a:gd name="T0" fmla="*/ 6 w 8"/>
                <a:gd name="T1" fmla="*/ 0 h 16"/>
                <a:gd name="T2" fmla="*/ 6 w 8"/>
                <a:gd name="T3" fmla="*/ 0 h 16"/>
                <a:gd name="T4" fmla="*/ 8 w 8"/>
                <a:gd name="T5" fmla="*/ 6 h 16"/>
                <a:gd name="T6" fmla="*/ 8 w 8"/>
                <a:gd name="T7" fmla="*/ 10 h 16"/>
                <a:gd name="T8" fmla="*/ 6 w 8"/>
                <a:gd name="T9" fmla="*/ 14 h 16"/>
                <a:gd name="T10" fmla="*/ 6 w 8"/>
                <a:gd name="T11" fmla="*/ 14 h 16"/>
                <a:gd name="T12" fmla="*/ 6 w 8"/>
                <a:gd name="T13" fmla="*/ 16 h 16"/>
                <a:gd name="T14" fmla="*/ 4 w 8"/>
                <a:gd name="T15" fmla="*/ 16 h 16"/>
                <a:gd name="T16" fmla="*/ 0 w 8"/>
                <a:gd name="T17" fmla="*/ 14 h 16"/>
                <a:gd name="T18" fmla="*/ 0 w 8"/>
                <a:gd name="T19" fmla="*/ 8 h 16"/>
                <a:gd name="T20" fmla="*/ 6 w 8"/>
                <a:gd name="T21" fmla="*/ 0 h 16"/>
                <a:gd name="T22" fmla="*/ 6 w 8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" h="16">
                  <a:moveTo>
                    <a:pt x="6" y="0"/>
                  </a:moveTo>
                  <a:lnTo>
                    <a:pt x="6" y="0"/>
                  </a:lnTo>
                  <a:lnTo>
                    <a:pt x="8" y="6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3" name="Freeform 183"/>
            <p:cNvSpPr>
              <a:spLocks/>
            </p:cNvSpPr>
            <p:nvPr/>
          </p:nvSpPr>
          <p:spPr bwMode="auto">
            <a:xfrm>
              <a:off x="2166" y="3417"/>
              <a:ext cx="12" cy="16"/>
            </a:xfrm>
            <a:custGeom>
              <a:avLst/>
              <a:gdLst>
                <a:gd name="T0" fmla="*/ 12 w 12"/>
                <a:gd name="T1" fmla="*/ 0 h 16"/>
                <a:gd name="T2" fmla="*/ 12 w 12"/>
                <a:gd name="T3" fmla="*/ 0 h 16"/>
                <a:gd name="T4" fmla="*/ 12 w 12"/>
                <a:gd name="T5" fmla="*/ 6 h 16"/>
                <a:gd name="T6" fmla="*/ 10 w 12"/>
                <a:gd name="T7" fmla="*/ 10 h 16"/>
                <a:gd name="T8" fmla="*/ 6 w 12"/>
                <a:gd name="T9" fmla="*/ 14 h 16"/>
                <a:gd name="T10" fmla="*/ 6 w 12"/>
                <a:gd name="T11" fmla="*/ 14 h 16"/>
                <a:gd name="T12" fmla="*/ 2 w 12"/>
                <a:gd name="T13" fmla="*/ 16 h 16"/>
                <a:gd name="T14" fmla="*/ 0 w 12"/>
                <a:gd name="T15" fmla="*/ 12 h 16"/>
                <a:gd name="T16" fmla="*/ 4 w 12"/>
                <a:gd name="T17" fmla="*/ 6 h 16"/>
                <a:gd name="T18" fmla="*/ 12 w 12"/>
                <a:gd name="T19" fmla="*/ 0 h 16"/>
                <a:gd name="T20" fmla="*/ 12 w 12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4" name="Freeform 184"/>
            <p:cNvSpPr>
              <a:spLocks/>
            </p:cNvSpPr>
            <p:nvPr/>
          </p:nvSpPr>
          <p:spPr bwMode="auto">
            <a:xfrm>
              <a:off x="2160" y="3417"/>
              <a:ext cx="18" cy="12"/>
            </a:xfrm>
            <a:custGeom>
              <a:avLst/>
              <a:gdLst>
                <a:gd name="T0" fmla="*/ 18 w 18"/>
                <a:gd name="T1" fmla="*/ 0 h 12"/>
                <a:gd name="T2" fmla="*/ 18 w 18"/>
                <a:gd name="T3" fmla="*/ 0 h 12"/>
                <a:gd name="T4" fmla="*/ 14 w 18"/>
                <a:gd name="T5" fmla="*/ 4 h 12"/>
                <a:gd name="T6" fmla="*/ 10 w 18"/>
                <a:gd name="T7" fmla="*/ 8 h 12"/>
                <a:gd name="T8" fmla="*/ 4 w 18"/>
                <a:gd name="T9" fmla="*/ 12 h 12"/>
                <a:gd name="T10" fmla="*/ 4 w 18"/>
                <a:gd name="T11" fmla="*/ 12 h 12"/>
                <a:gd name="T12" fmla="*/ 2 w 18"/>
                <a:gd name="T13" fmla="*/ 12 h 12"/>
                <a:gd name="T14" fmla="*/ 0 w 18"/>
                <a:gd name="T15" fmla="*/ 10 h 12"/>
                <a:gd name="T16" fmla="*/ 2 w 18"/>
                <a:gd name="T17" fmla="*/ 8 h 12"/>
                <a:gd name="T18" fmla="*/ 8 w 18"/>
                <a:gd name="T19" fmla="*/ 4 h 12"/>
                <a:gd name="T20" fmla="*/ 18 w 18"/>
                <a:gd name="T21" fmla="*/ 0 h 12"/>
                <a:gd name="T22" fmla="*/ 18 w 18"/>
                <a:gd name="T23" fmla="*/ 0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2">
                  <a:moveTo>
                    <a:pt x="18" y="0"/>
                  </a:moveTo>
                  <a:lnTo>
                    <a:pt x="18" y="0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8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5" name="Freeform 185"/>
            <p:cNvSpPr>
              <a:spLocks/>
            </p:cNvSpPr>
            <p:nvPr/>
          </p:nvSpPr>
          <p:spPr bwMode="auto">
            <a:xfrm>
              <a:off x="2156" y="3415"/>
              <a:ext cx="22" cy="8"/>
            </a:xfrm>
            <a:custGeom>
              <a:avLst/>
              <a:gdLst>
                <a:gd name="T0" fmla="*/ 22 w 22"/>
                <a:gd name="T1" fmla="*/ 2 h 8"/>
                <a:gd name="T2" fmla="*/ 22 w 22"/>
                <a:gd name="T3" fmla="*/ 2 h 8"/>
                <a:gd name="T4" fmla="*/ 16 w 22"/>
                <a:gd name="T5" fmla="*/ 4 h 8"/>
                <a:gd name="T6" fmla="*/ 10 w 22"/>
                <a:gd name="T7" fmla="*/ 6 h 8"/>
                <a:gd name="T8" fmla="*/ 4 w 22"/>
                <a:gd name="T9" fmla="*/ 8 h 8"/>
                <a:gd name="T10" fmla="*/ 4 w 22"/>
                <a:gd name="T11" fmla="*/ 8 h 8"/>
                <a:gd name="T12" fmla="*/ 0 w 22"/>
                <a:gd name="T13" fmla="*/ 6 h 8"/>
                <a:gd name="T14" fmla="*/ 0 w 22"/>
                <a:gd name="T15" fmla="*/ 6 h 8"/>
                <a:gd name="T16" fmla="*/ 4 w 22"/>
                <a:gd name="T17" fmla="*/ 2 h 8"/>
                <a:gd name="T18" fmla="*/ 10 w 22"/>
                <a:gd name="T19" fmla="*/ 0 h 8"/>
                <a:gd name="T20" fmla="*/ 22 w 22"/>
                <a:gd name="T21" fmla="*/ 2 h 8"/>
                <a:gd name="T22" fmla="*/ 22 w 22"/>
                <a:gd name="T23" fmla="*/ 2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" h="8">
                  <a:moveTo>
                    <a:pt x="22" y="2"/>
                  </a:moveTo>
                  <a:lnTo>
                    <a:pt x="22" y="2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4" y="8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6" name="Freeform 186"/>
            <p:cNvSpPr>
              <a:spLocks/>
            </p:cNvSpPr>
            <p:nvPr/>
          </p:nvSpPr>
          <p:spPr bwMode="auto">
            <a:xfrm>
              <a:off x="2156" y="3411"/>
              <a:ext cx="22" cy="6"/>
            </a:xfrm>
            <a:custGeom>
              <a:avLst/>
              <a:gdLst>
                <a:gd name="T0" fmla="*/ 22 w 22"/>
                <a:gd name="T1" fmla="*/ 6 h 6"/>
                <a:gd name="T2" fmla="*/ 22 w 22"/>
                <a:gd name="T3" fmla="*/ 6 h 6"/>
                <a:gd name="T4" fmla="*/ 14 w 22"/>
                <a:gd name="T5" fmla="*/ 6 h 6"/>
                <a:gd name="T6" fmla="*/ 8 w 22"/>
                <a:gd name="T7" fmla="*/ 6 h 6"/>
                <a:gd name="T8" fmla="*/ 2 w 22"/>
                <a:gd name="T9" fmla="*/ 4 h 6"/>
                <a:gd name="T10" fmla="*/ 2 w 22"/>
                <a:gd name="T11" fmla="*/ 4 h 6"/>
                <a:gd name="T12" fmla="*/ 0 w 22"/>
                <a:gd name="T13" fmla="*/ 4 h 6"/>
                <a:gd name="T14" fmla="*/ 2 w 22"/>
                <a:gd name="T15" fmla="*/ 2 h 6"/>
                <a:gd name="T16" fmla="*/ 6 w 22"/>
                <a:gd name="T17" fmla="*/ 0 h 6"/>
                <a:gd name="T18" fmla="*/ 12 w 22"/>
                <a:gd name="T19" fmla="*/ 0 h 6"/>
                <a:gd name="T20" fmla="*/ 22 w 22"/>
                <a:gd name="T21" fmla="*/ 6 h 6"/>
                <a:gd name="T22" fmla="*/ 22 w 22"/>
                <a:gd name="T23" fmla="*/ 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" h="6">
                  <a:moveTo>
                    <a:pt x="22" y="6"/>
                  </a:moveTo>
                  <a:lnTo>
                    <a:pt x="22" y="6"/>
                  </a:lnTo>
                  <a:lnTo>
                    <a:pt x="14" y="6"/>
                  </a:lnTo>
                  <a:lnTo>
                    <a:pt x="8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7" name="Freeform 187"/>
            <p:cNvSpPr>
              <a:spLocks/>
            </p:cNvSpPr>
            <p:nvPr/>
          </p:nvSpPr>
          <p:spPr bwMode="auto">
            <a:xfrm>
              <a:off x="2172" y="3411"/>
              <a:ext cx="14" cy="10"/>
            </a:xfrm>
            <a:custGeom>
              <a:avLst/>
              <a:gdLst>
                <a:gd name="T0" fmla="*/ 14 w 14"/>
                <a:gd name="T1" fmla="*/ 2 h 10"/>
                <a:gd name="T2" fmla="*/ 14 w 14"/>
                <a:gd name="T3" fmla="*/ 2 h 10"/>
                <a:gd name="T4" fmla="*/ 12 w 14"/>
                <a:gd name="T5" fmla="*/ 8 h 10"/>
                <a:gd name="T6" fmla="*/ 8 w 14"/>
                <a:gd name="T7" fmla="*/ 10 h 10"/>
                <a:gd name="T8" fmla="*/ 8 w 14"/>
                <a:gd name="T9" fmla="*/ 10 h 10"/>
                <a:gd name="T10" fmla="*/ 2 w 14"/>
                <a:gd name="T11" fmla="*/ 10 h 10"/>
                <a:gd name="T12" fmla="*/ 0 w 14"/>
                <a:gd name="T13" fmla="*/ 6 h 10"/>
                <a:gd name="T14" fmla="*/ 0 w 14"/>
                <a:gd name="T15" fmla="*/ 6 h 10"/>
                <a:gd name="T16" fmla="*/ 2 w 14"/>
                <a:gd name="T17" fmla="*/ 2 h 10"/>
                <a:gd name="T18" fmla="*/ 6 w 14"/>
                <a:gd name="T19" fmla="*/ 0 h 10"/>
                <a:gd name="T20" fmla="*/ 6 w 14"/>
                <a:gd name="T21" fmla="*/ 0 h 10"/>
                <a:gd name="T22" fmla="*/ 10 w 14"/>
                <a:gd name="T23" fmla="*/ 0 h 10"/>
                <a:gd name="T24" fmla="*/ 14 w 14"/>
                <a:gd name="T25" fmla="*/ 2 h 10"/>
                <a:gd name="T26" fmla="*/ 14 w 14"/>
                <a:gd name="T27" fmla="*/ 2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0">
                  <a:moveTo>
                    <a:pt x="14" y="2"/>
                  </a:moveTo>
                  <a:lnTo>
                    <a:pt x="14" y="2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8" name="Freeform 188"/>
            <p:cNvSpPr>
              <a:spLocks/>
            </p:cNvSpPr>
            <p:nvPr/>
          </p:nvSpPr>
          <p:spPr bwMode="auto">
            <a:xfrm>
              <a:off x="1996" y="3371"/>
              <a:ext cx="14" cy="8"/>
            </a:xfrm>
            <a:custGeom>
              <a:avLst/>
              <a:gdLst>
                <a:gd name="T0" fmla="*/ 14 w 14"/>
                <a:gd name="T1" fmla="*/ 8 h 8"/>
                <a:gd name="T2" fmla="*/ 14 w 14"/>
                <a:gd name="T3" fmla="*/ 8 h 8"/>
                <a:gd name="T4" fmla="*/ 8 w 14"/>
                <a:gd name="T5" fmla="*/ 8 h 8"/>
                <a:gd name="T6" fmla="*/ 4 w 14"/>
                <a:gd name="T7" fmla="*/ 6 h 8"/>
                <a:gd name="T8" fmla="*/ 2 w 14"/>
                <a:gd name="T9" fmla="*/ 2 h 8"/>
                <a:gd name="T10" fmla="*/ 2 w 14"/>
                <a:gd name="T11" fmla="*/ 2 h 8"/>
                <a:gd name="T12" fmla="*/ 0 w 14"/>
                <a:gd name="T13" fmla="*/ 2 h 8"/>
                <a:gd name="T14" fmla="*/ 2 w 14"/>
                <a:gd name="T15" fmla="*/ 0 h 8"/>
                <a:gd name="T16" fmla="*/ 4 w 14"/>
                <a:gd name="T17" fmla="*/ 0 h 8"/>
                <a:gd name="T18" fmla="*/ 10 w 14"/>
                <a:gd name="T19" fmla="*/ 2 h 8"/>
                <a:gd name="T20" fmla="*/ 14 w 14"/>
                <a:gd name="T21" fmla="*/ 8 h 8"/>
                <a:gd name="T22" fmla="*/ 14 w 14"/>
                <a:gd name="T23" fmla="*/ 8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" h="8">
                  <a:moveTo>
                    <a:pt x="14" y="8"/>
                  </a:moveTo>
                  <a:lnTo>
                    <a:pt x="14" y="8"/>
                  </a:lnTo>
                  <a:lnTo>
                    <a:pt x="8" y="8"/>
                  </a:lnTo>
                  <a:lnTo>
                    <a:pt x="4" y="6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99" name="Freeform 189"/>
            <p:cNvSpPr>
              <a:spLocks/>
            </p:cNvSpPr>
            <p:nvPr/>
          </p:nvSpPr>
          <p:spPr bwMode="auto">
            <a:xfrm>
              <a:off x="2004" y="3367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2 w 6"/>
                <a:gd name="T5" fmla="*/ 10 h 12"/>
                <a:gd name="T6" fmla="*/ 0 w 6"/>
                <a:gd name="T7" fmla="*/ 6 h 12"/>
                <a:gd name="T8" fmla="*/ 0 w 6"/>
                <a:gd name="T9" fmla="*/ 2 h 12"/>
                <a:gd name="T10" fmla="*/ 0 w 6"/>
                <a:gd name="T11" fmla="*/ 2 h 12"/>
                <a:gd name="T12" fmla="*/ 0 w 6"/>
                <a:gd name="T13" fmla="*/ 0 h 12"/>
                <a:gd name="T14" fmla="*/ 0 w 6"/>
                <a:gd name="T15" fmla="*/ 0 h 12"/>
                <a:gd name="T16" fmla="*/ 4 w 6"/>
                <a:gd name="T17" fmla="*/ 2 h 12"/>
                <a:gd name="T18" fmla="*/ 6 w 6"/>
                <a:gd name="T19" fmla="*/ 6 h 12"/>
                <a:gd name="T20" fmla="*/ 6 w 6"/>
                <a:gd name="T21" fmla="*/ 12 h 12"/>
                <a:gd name="T22" fmla="*/ 6 w 6"/>
                <a:gd name="T23" fmla="*/ 12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0" name="Freeform 190"/>
            <p:cNvSpPr>
              <a:spLocks/>
            </p:cNvSpPr>
            <p:nvPr/>
          </p:nvSpPr>
          <p:spPr bwMode="auto">
            <a:xfrm>
              <a:off x="2010" y="3365"/>
              <a:ext cx="6" cy="14"/>
            </a:xfrm>
            <a:custGeom>
              <a:avLst/>
              <a:gdLst>
                <a:gd name="T0" fmla="*/ 2 w 6"/>
                <a:gd name="T1" fmla="*/ 14 h 14"/>
                <a:gd name="T2" fmla="*/ 2 w 6"/>
                <a:gd name="T3" fmla="*/ 14 h 14"/>
                <a:gd name="T4" fmla="*/ 0 w 6"/>
                <a:gd name="T5" fmla="*/ 10 h 14"/>
                <a:gd name="T6" fmla="*/ 0 w 6"/>
                <a:gd name="T7" fmla="*/ 6 h 14"/>
                <a:gd name="T8" fmla="*/ 0 w 6"/>
                <a:gd name="T9" fmla="*/ 2 h 14"/>
                <a:gd name="T10" fmla="*/ 0 w 6"/>
                <a:gd name="T11" fmla="*/ 2 h 14"/>
                <a:gd name="T12" fmla="*/ 4 w 6"/>
                <a:gd name="T13" fmla="*/ 0 h 14"/>
                <a:gd name="T14" fmla="*/ 6 w 6"/>
                <a:gd name="T15" fmla="*/ 2 h 14"/>
                <a:gd name="T16" fmla="*/ 6 w 6"/>
                <a:gd name="T17" fmla="*/ 8 h 14"/>
                <a:gd name="T18" fmla="*/ 2 w 6"/>
                <a:gd name="T19" fmla="*/ 14 h 14"/>
                <a:gd name="T20" fmla="*/ 2 w 6"/>
                <a:gd name="T21" fmla="*/ 14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4">
                  <a:moveTo>
                    <a:pt x="2" y="14"/>
                  </a:move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8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1" name="Freeform 191"/>
            <p:cNvSpPr>
              <a:spLocks/>
            </p:cNvSpPr>
            <p:nvPr/>
          </p:nvSpPr>
          <p:spPr bwMode="auto">
            <a:xfrm>
              <a:off x="2012" y="3367"/>
              <a:ext cx="10" cy="12"/>
            </a:xfrm>
            <a:custGeom>
              <a:avLst/>
              <a:gdLst>
                <a:gd name="T0" fmla="*/ 0 w 10"/>
                <a:gd name="T1" fmla="*/ 12 h 12"/>
                <a:gd name="T2" fmla="*/ 0 w 10"/>
                <a:gd name="T3" fmla="*/ 12 h 12"/>
                <a:gd name="T4" fmla="*/ 2 w 10"/>
                <a:gd name="T5" fmla="*/ 8 h 12"/>
                <a:gd name="T6" fmla="*/ 2 w 10"/>
                <a:gd name="T7" fmla="*/ 4 h 12"/>
                <a:gd name="T8" fmla="*/ 6 w 10"/>
                <a:gd name="T9" fmla="*/ 0 h 12"/>
                <a:gd name="T10" fmla="*/ 6 w 10"/>
                <a:gd name="T11" fmla="*/ 0 h 12"/>
                <a:gd name="T12" fmla="*/ 10 w 10"/>
                <a:gd name="T13" fmla="*/ 0 h 12"/>
                <a:gd name="T14" fmla="*/ 10 w 10"/>
                <a:gd name="T15" fmla="*/ 2 h 12"/>
                <a:gd name="T16" fmla="*/ 8 w 10"/>
                <a:gd name="T17" fmla="*/ 8 h 12"/>
                <a:gd name="T18" fmla="*/ 0 w 10"/>
                <a:gd name="T19" fmla="*/ 12 h 12"/>
                <a:gd name="T20" fmla="*/ 0 w 10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0" y="12"/>
                  </a:lnTo>
                  <a:lnTo>
                    <a:pt x="2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2" name="Freeform 192"/>
            <p:cNvSpPr>
              <a:spLocks/>
            </p:cNvSpPr>
            <p:nvPr/>
          </p:nvSpPr>
          <p:spPr bwMode="auto">
            <a:xfrm>
              <a:off x="2012" y="3371"/>
              <a:ext cx="16" cy="8"/>
            </a:xfrm>
            <a:custGeom>
              <a:avLst/>
              <a:gdLst>
                <a:gd name="T0" fmla="*/ 0 w 16"/>
                <a:gd name="T1" fmla="*/ 8 h 8"/>
                <a:gd name="T2" fmla="*/ 0 w 16"/>
                <a:gd name="T3" fmla="*/ 8 h 8"/>
                <a:gd name="T4" fmla="*/ 4 w 16"/>
                <a:gd name="T5" fmla="*/ 4 h 8"/>
                <a:gd name="T6" fmla="*/ 8 w 16"/>
                <a:gd name="T7" fmla="*/ 2 h 8"/>
                <a:gd name="T8" fmla="*/ 12 w 16"/>
                <a:gd name="T9" fmla="*/ 0 h 8"/>
                <a:gd name="T10" fmla="*/ 12 w 16"/>
                <a:gd name="T11" fmla="*/ 0 h 8"/>
                <a:gd name="T12" fmla="*/ 16 w 16"/>
                <a:gd name="T13" fmla="*/ 0 h 8"/>
                <a:gd name="T14" fmla="*/ 14 w 16"/>
                <a:gd name="T15" fmla="*/ 2 h 8"/>
                <a:gd name="T16" fmla="*/ 10 w 16"/>
                <a:gd name="T17" fmla="*/ 6 h 8"/>
                <a:gd name="T18" fmla="*/ 0 w 16"/>
                <a:gd name="T19" fmla="*/ 8 h 8"/>
                <a:gd name="T20" fmla="*/ 0 w 16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3" name="Freeform 193"/>
            <p:cNvSpPr>
              <a:spLocks/>
            </p:cNvSpPr>
            <p:nvPr/>
          </p:nvSpPr>
          <p:spPr bwMode="auto">
            <a:xfrm>
              <a:off x="2014" y="3375"/>
              <a:ext cx="16" cy="6"/>
            </a:xfrm>
            <a:custGeom>
              <a:avLst/>
              <a:gdLst>
                <a:gd name="T0" fmla="*/ 0 w 16"/>
                <a:gd name="T1" fmla="*/ 4 h 6"/>
                <a:gd name="T2" fmla="*/ 0 w 16"/>
                <a:gd name="T3" fmla="*/ 4 h 6"/>
                <a:gd name="T4" fmla="*/ 4 w 16"/>
                <a:gd name="T5" fmla="*/ 2 h 6"/>
                <a:gd name="T6" fmla="*/ 10 w 16"/>
                <a:gd name="T7" fmla="*/ 0 h 6"/>
                <a:gd name="T8" fmla="*/ 14 w 16"/>
                <a:gd name="T9" fmla="*/ 0 h 6"/>
                <a:gd name="T10" fmla="*/ 14 w 16"/>
                <a:gd name="T11" fmla="*/ 0 h 6"/>
                <a:gd name="T12" fmla="*/ 16 w 16"/>
                <a:gd name="T13" fmla="*/ 2 h 6"/>
                <a:gd name="T14" fmla="*/ 14 w 16"/>
                <a:gd name="T15" fmla="*/ 4 h 6"/>
                <a:gd name="T16" fmla="*/ 8 w 16"/>
                <a:gd name="T17" fmla="*/ 6 h 6"/>
                <a:gd name="T18" fmla="*/ 0 w 16"/>
                <a:gd name="T19" fmla="*/ 4 h 6"/>
                <a:gd name="T20" fmla="*/ 0 w 16"/>
                <a:gd name="T21" fmla="*/ 4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6">
                  <a:moveTo>
                    <a:pt x="0" y="4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8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4" name="Freeform 194"/>
            <p:cNvSpPr>
              <a:spLocks/>
            </p:cNvSpPr>
            <p:nvPr/>
          </p:nvSpPr>
          <p:spPr bwMode="auto">
            <a:xfrm>
              <a:off x="2014" y="3379"/>
              <a:ext cx="16" cy="6"/>
            </a:xfrm>
            <a:custGeom>
              <a:avLst/>
              <a:gdLst>
                <a:gd name="T0" fmla="*/ 0 w 16"/>
                <a:gd name="T1" fmla="*/ 2 h 6"/>
                <a:gd name="T2" fmla="*/ 0 w 16"/>
                <a:gd name="T3" fmla="*/ 2 h 6"/>
                <a:gd name="T4" fmla="*/ 4 w 16"/>
                <a:gd name="T5" fmla="*/ 0 h 6"/>
                <a:gd name="T6" fmla="*/ 10 w 16"/>
                <a:gd name="T7" fmla="*/ 0 h 6"/>
                <a:gd name="T8" fmla="*/ 14 w 16"/>
                <a:gd name="T9" fmla="*/ 2 h 6"/>
                <a:gd name="T10" fmla="*/ 14 w 16"/>
                <a:gd name="T11" fmla="*/ 2 h 6"/>
                <a:gd name="T12" fmla="*/ 16 w 16"/>
                <a:gd name="T13" fmla="*/ 4 h 6"/>
                <a:gd name="T14" fmla="*/ 16 w 16"/>
                <a:gd name="T15" fmla="*/ 4 h 6"/>
                <a:gd name="T16" fmla="*/ 12 w 16"/>
                <a:gd name="T17" fmla="*/ 6 h 6"/>
                <a:gd name="T18" fmla="*/ 6 w 16"/>
                <a:gd name="T19" fmla="*/ 6 h 6"/>
                <a:gd name="T20" fmla="*/ 0 w 16"/>
                <a:gd name="T21" fmla="*/ 2 h 6"/>
                <a:gd name="T22" fmla="*/ 0 w 16"/>
                <a:gd name="T23" fmla="*/ 2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6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5" name="Freeform 195"/>
            <p:cNvSpPr>
              <a:spLocks/>
            </p:cNvSpPr>
            <p:nvPr/>
          </p:nvSpPr>
          <p:spPr bwMode="auto">
            <a:xfrm>
              <a:off x="2014" y="3381"/>
              <a:ext cx="12" cy="8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0 h 8"/>
                <a:gd name="T4" fmla="*/ 4 w 12"/>
                <a:gd name="T5" fmla="*/ 2 h 8"/>
                <a:gd name="T6" fmla="*/ 8 w 12"/>
                <a:gd name="T7" fmla="*/ 4 h 8"/>
                <a:gd name="T8" fmla="*/ 12 w 12"/>
                <a:gd name="T9" fmla="*/ 6 h 8"/>
                <a:gd name="T10" fmla="*/ 12 w 12"/>
                <a:gd name="T11" fmla="*/ 6 h 8"/>
                <a:gd name="T12" fmla="*/ 12 w 12"/>
                <a:gd name="T13" fmla="*/ 8 h 8"/>
                <a:gd name="T14" fmla="*/ 12 w 12"/>
                <a:gd name="T15" fmla="*/ 8 h 8"/>
                <a:gd name="T16" fmla="*/ 8 w 12"/>
                <a:gd name="T17" fmla="*/ 8 h 8"/>
                <a:gd name="T18" fmla="*/ 2 w 12"/>
                <a:gd name="T19" fmla="*/ 6 h 8"/>
                <a:gd name="T20" fmla="*/ 0 w 12"/>
                <a:gd name="T21" fmla="*/ 0 h 8"/>
                <a:gd name="T22" fmla="*/ 0 w 12"/>
                <a:gd name="T23" fmla="*/ 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8" y="8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6" name="Freeform 196"/>
            <p:cNvSpPr>
              <a:spLocks/>
            </p:cNvSpPr>
            <p:nvPr/>
          </p:nvSpPr>
          <p:spPr bwMode="auto">
            <a:xfrm>
              <a:off x="2012" y="3381"/>
              <a:ext cx="8" cy="12"/>
            </a:xfrm>
            <a:custGeom>
              <a:avLst/>
              <a:gdLst>
                <a:gd name="T0" fmla="*/ 0 w 8"/>
                <a:gd name="T1" fmla="*/ 0 h 12"/>
                <a:gd name="T2" fmla="*/ 0 w 8"/>
                <a:gd name="T3" fmla="*/ 0 h 12"/>
                <a:gd name="T4" fmla="*/ 4 w 8"/>
                <a:gd name="T5" fmla="*/ 4 h 12"/>
                <a:gd name="T6" fmla="*/ 6 w 8"/>
                <a:gd name="T7" fmla="*/ 6 h 12"/>
                <a:gd name="T8" fmla="*/ 8 w 8"/>
                <a:gd name="T9" fmla="*/ 10 h 12"/>
                <a:gd name="T10" fmla="*/ 8 w 8"/>
                <a:gd name="T11" fmla="*/ 10 h 12"/>
                <a:gd name="T12" fmla="*/ 6 w 8"/>
                <a:gd name="T13" fmla="*/ 12 h 12"/>
                <a:gd name="T14" fmla="*/ 2 w 8"/>
                <a:gd name="T15" fmla="*/ 12 h 12"/>
                <a:gd name="T16" fmla="*/ 0 w 8"/>
                <a:gd name="T17" fmla="*/ 8 h 12"/>
                <a:gd name="T18" fmla="*/ 0 w 8"/>
                <a:gd name="T19" fmla="*/ 0 h 12"/>
                <a:gd name="T20" fmla="*/ 0 w 8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2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7" name="Freeform 197"/>
            <p:cNvSpPr>
              <a:spLocks/>
            </p:cNvSpPr>
            <p:nvPr/>
          </p:nvSpPr>
          <p:spPr bwMode="auto">
            <a:xfrm>
              <a:off x="2008" y="3381"/>
              <a:ext cx="6" cy="14"/>
            </a:xfrm>
            <a:custGeom>
              <a:avLst/>
              <a:gdLst>
                <a:gd name="T0" fmla="*/ 4 w 6"/>
                <a:gd name="T1" fmla="*/ 0 h 14"/>
                <a:gd name="T2" fmla="*/ 4 w 6"/>
                <a:gd name="T3" fmla="*/ 0 h 14"/>
                <a:gd name="T4" fmla="*/ 6 w 6"/>
                <a:gd name="T5" fmla="*/ 4 h 14"/>
                <a:gd name="T6" fmla="*/ 6 w 6"/>
                <a:gd name="T7" fmla="*/ 8 h 14"/>
                <a:gd name="T8" fmla="*/ 4 w 6"/>
                <a:gd name="T9" fmla="*/ 12 h 14"/>
                <a:gd name="T10" fmla="*/ 4 w 6"/>
                <a:gd name="T11" fmla="*/ 12 h 14"/>
                <a:gd name="T12" fmla="*/ 2 w 6"/>
                <a:gd name="T13" fmla="*/ 14 h 14"/>
                <a:gd name="T14" fmla="*/ 0 w 6"/>
                <a:gd name="T15" fmla="*/ 12 h 14"/>
                <a:gd name="T16" fmla="*/ 0 w 6"/>
                <a:gd name="T17" fmla="*/ 6 h 14"/>
                <a:gd name="T18" fmla="*/ 4 w 6"/>
                <a:gd name="T19" fmla="*/ 0 h 14"/>
                <a:gd name="T20" fmla="*/ 4 w 6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8" name="Freeform 198"/>
            <p:cNvSpPr>
              <a:spLocks/>
            </p:cNvSpPr>
            <p:nvPr/>
          </p:nvSpPr>
          <p:spPr bwMode="auto">
            <a:xfrm>
              <a:off x="2000" y="3381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10 w 12"/>
                <a:gd name="T5" fmla="*/ 4 h 12"/>
                <a:gd name="T6" fmla="*/ 8 w 12"/>
                <a:gd name="T7" fmla="*/ 8 h 12"/>
                <a:gd name="T8" fmla="*/ 4 w 12"/>
                <a:gd name="T9" fmla="*/ 12 h 12"/>
                <a:gd name="T10" fmla="*/ 4 w 12"/>
                <a:gd name="T11" fmla="*/ 12 h 12"/>
                <a:gd name="T12" fmla="*/ 2 w 12"/>
                <a:gd name="T13" fmla="*/ 12 h 12"/>
                <a:gd name="T14" fmla="*/ 0 w 12"/>
                <a:gd name="T15" fmla="*/ 10 h 12"/>
                <a:gd name="T16" fmla="*/ 4 w 12"/>
                <a:gd name="T17" fmla="*/ 6 h 12"/>
                <a:gd name="T18" fmla="*/ 12 w 12"/>
                <a:gd name="T19" fmla="*/ 0 h 12"/>
                <a:gd name="T20" fmla="*/ 12 w 12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10" y="4"/>
                  </a:lnTo>
                  <a:lnTo>
                    <a:pt x="8" y="8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4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09" name="Freeform 199"/>
            <p:cNvSpPr>
              <a:spLocks/>
            </p:cNvSpPr>
            <p:nvPr/>
          </p:nvSpPr>
          <p:spPr bwMode="auto">
            <a:xfrm>
              <a:off x="1994" y="3381"/>
              <a:ext cx="16" cy="8"/>
            </a:xfrm>
            <a:custGeom>
              <a:avLst/>
              <a:gdLst>
                <a:gd name="T0" fmla="*/ 16 w 16"/>
                <a:gd name="T1" fmla="*/ 0 h 8"/>
                <a:gd name="T2" fmla="*/ 16 w 16"/>
                <a:gd name="T3" fmla="*/ 0 h 8"/>
                <a:gd name="T4" fmla="*/ 12 w 16"/>
                <a:gd name="T5" fmla="*/ 4 h 8"/>
                <a:gd name="T6" fmla="*/ 10 w 16"/>
                <a:gd name="T7" fmla="*/ 6 h 8"/>
                <a:gd name="T8" fmla="*/ 4 w 16"/>
                <a:gd name="T9" fmla="*/ 8 h 8"/>
                <a:gd name="T10" fmla="*/ 4 w 16"/>
                <a:gd name="T11" fmla="*/ 8 h 8"/>
                <a:gd name="T12" fmla="*/ 0 w 16"/>
                <a:gd name="T13" fmla="*/ 8 h 8"/>
                <a:gd name="T14" fmla="*/ 2 w 16"/>
                <a:gd name="T15" fmla="*/ 6 h 8"/>
                <a:gd name="T16" fmla="*/ 8 w 16"/>
                <a:gd name="T17" fmla="*/ 2 h 8"/>
                <a:gd name="T18" fmla="*/ 16 w 16"/>
                <a:gd name="T19" fmla="*/ 0 h 8"/>
                <a:gd name="T20" fmla="*/ 16 w 16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6" y="0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4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0" name="Freeform 200"/>
            <p:cNvSpPr>
              <a:spLocks/>
            </p:cNvSpPr>
            <p:nvPr/>
          </p:nvSpPr>
          <p:spPr bwMode="auto">
            <a:xfrm>
              <a:off x="1992" y="3379"/>
              <a:ext cx="18" cy="6"/>
            </a:xfrm>
            <a:custGeom>
              <a:avLst/>
              <a:gdLst>
                <a:gd name="T0" fmla="*/ 18 w 18"/>
                <a:gd name="T1" fmla="*/ 2 h 6"/>
                <a:gd name="T2" fmla="*/ 18 w 18"/>
                <a:gd name="T3" fmla="*/ 2 h 6"/>
                <a:gd name="T4" fmla="*/ 12 w 18"/>
                <a:gd name="T5" fmla="*/ 4 h 6"/>
                <a:gd name="T6" fmla="*/ 8 w 18"/>
                <a:gd name="T7" fmla="*/ 6 h 6"/>
                <a:gd name="T8" fmla="*/ 2 w 18"/>
                <a:gd name="T9" fmla="*/ 6 h 6"/>
                <a:gd name="T10" fmla="*/ 2 w 18"/>
                <a:gd name="T11" fmla="*/ 6 h 6"/>
                <a:gd name="T12" fmla="*/ 0 w 18"/>
                <a:gd name="T13" fmla="*/ 4 h 6"/>
                <a:gd name="T14" fmla="*/ 2 w 18"/>
                <a:gd name="T15" fmla="*/ 2 h 6"/>
                <a:gd name="T16" fmla="*/ 10 w 18"/>
                <a:gd name="T17" fmla="*/ 0 h 6"/>
                <a:gd name="T18" fmla="*/ 18 w 18"/>
                <a:gd name="T19" fmla="*/ 2 h 6"/>
                <a:gd name="T20" fmla="*/ 18 w 18"/>
                <a:gd name="T21" fmla="*/ 2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6">
                  <a:moveTo>
                    <a:pt x="18" y="2"/>
                  </a:moveTo>
                  <a:lnTo>
                    <a:pt x="18" y="2"/>
                  </a:lnTo>
                  <a:lnTo>
                    <a:pt x="12" y="4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1" name="Freeform 201"/>
            <p:cNvSpPr>
              <a:spLocks/>
            </p:cNvSpPr>
            <p:nvPr/>
          </p:nvSpPr>
          <p:spPr bwMode="auto">
            <a:xfrm>
              <a:off x="1994" y="3375"/>
              <a:ext cx="16" cy="6"/>
            </a:xfrm>
            <a:custGeom>
              <a:avLst/>
              <a:gdLst>
                <a:gd name="T0" fmla="*/ 16 w 16"/>
                <a:gd name="T1" fmla="*/ 6 h 6"/>
                <a:gd name="T2" fmla="*/ 16 w 16"/>
                <a:gd name="T3" fmla="*/ 6 h 6"/>
                <a:gd name="T4" fmla="*/ 10 w 16"/>
                <a:gd name="T5" fmla="*/ 6 h 6"/>
                <a:gd name="T6" fmla="*/ 6 w 16"/>
                <a:gd name="T7" fmla="*/ 6 h 6"/>
                <a:gd name="T8" fmla="*/ 0 w 16"/>
                <a:gd name="T9" fmla="*/ 4 h 6"/>
                <a:gd name="T10" fmla="*/ 0 w 16"/>
                <a:gd name="T11" fmla="*/ 4 h 6"/>
                <a:gd name="T12" fmla="*/ 0 w 16"/>
                <a:gd name="T13" fmla="*/ 2 h 6"/>
                <a:gd name="T14" fmla="*/ 0 w 16"/>
                <a:gd name="T15" fmla="*/ 2 h 6"/>
                <a:gd name="T16" fmla="*/ 2 w 16"/>
                <a:gd name="T17" fmla="*/ 0 h 6"/>
                <a:gd name="T18" fmla="*/ 8 w 16"/>
                <a:gd name="T19" fmla="*/ 2 h 6"/>
                <a:gd name="T20" fmla="*/ 16 w 16"/>
                <a:gd name="T21" fmla="*/ 6 h 6"/>
                <a:gd name="T22" fmla="*/ 16 w 16"/>
                <a:gd name="T23" fmla="*/ 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6">
                  <a:moveTo>
                    <a:pt x="16" y="6"/>
                  </a:moveTo>
                  <a:lnTo>
                    <a:pt x="16" y="6"/>
                  </a:lnTo>
                  <a:lnTo>
                    <a:pt x="10" y="6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2" name="Freeform 202"/>
            <p:cNvSpPr>
              <a:spLocks/>
            </p:cNvSpPr>
            <p:nvPr/>
          </p:nvSpPr>
          <p:spPr bwMode="auto">
            <a:xfrm>
              <a:off x="2006" y="3375"/>
              <a:ext cx="12" cy="10"/>
            </a:xfrm>
            <a:custGeom>
              <a:avLst/>
              <a:gdLst>
                <a:gd name="T0" fmla="*/ 12 w 12"/>
                <a:gd name="T1" fmla="*/ 4 h 10"/>
                <a:gd name="T2" fmla="*/ 12 w 12"/>
                <a:gd name="T3" fmla="*/ 4 h 10"/>
                <a:gd name="T4" fmla="*/ 10 w 12"/>
                <a:gd name="T5" fmla="*/ 8 h 10"/>
                <a:gd name="T6" fmla="*/ 6 w 12"/>
                <a:gd name="T7" fmla="*/ 10 h 10"/>
                <a:gd name="T8" fmla="*/ 6 w 12"/>
                <a:gd name="T9" fmla="*/ 10 h 10"/>
                <a:gd name="T10" fmla="*/ 2 w 12"/>
                <a:gd name="T11" fmla="*/ 8 h 10"/>
                <a:gd name="T12" fmla="*/ 0 w 12"/>
                <a:gd name="T13" fmla="*/ 6 h 10"/>
                <a:gd name="T14" fmla="*/ 0 w 12"/>
                <a:gd name="T15" fmla="*/ 6 h 10"/>
                <a:gd name="T16" fmla="*/ 0 w 12"/>
                <a:gd name="T17" fmla="*/ 2 h 10"/>
                <a:gd name="T18" fmla="*/ 4 w 12"/>
                <a:gd name="T19" fmla="*/ 0 h 10"/>
                <a:gd name="T20" fmla="*/ 4 w 12"/>
                <a:gd name="T21" fmla="*/ 0 h 10"/>
                <a:gd name="T22" fmla="*/ 8 w 12"/>
                <a:gd name="T23" fmla="*/ 2 h 10"/>
                <a:gd name="T24" fmla="*/ 12 w 12"/>
                <a:gd name="T25" fmla="*/ 4 h 10"/>
                <a:gd name="T26" fmla="*/ 12 w 12"/>
                <a:gd name="T27" fmla="*/ 4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" h="10">
                  <a:moveTo>
                    <a:pt x="12" y="4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3" name="Freeform 203"/>
            <p:cNvSpPr>
              <a:spLocks/>
            </p:cNvSpPr>
            <p:nvPr/>
          </p:nvSpPr>
          <p:spPr bwMode="auto">
            <a:xfrm>
              <a:off x="1950" y="3417"/>
              <a:ext cx="12" cy="8"/>
            </a:xfrm>
            <a:custGeom>
              <a:avLst/>
              <a:gdLst>
                <a:gd name="T0" fmla="*/ 12 w 12"/>
                <a:gd name="T1" fmla="*/ 8 h 8"/>
                <a:gd name="T2" fmla="*/ 12 w 12"/>
                <a:gd name="T3" fmla="*/ 8 h 8"/>
                <a:gd name="T4" fmla="*/ 6 w 12"/>
                <a:gd name="T5" fmla="*/ 8 h 8"/>
                <a:gd name="T6" fmla="*/ 2 w 12"/>
                <a:gd name="T7" fmla="*/ 6 h 8"/>
                <a:gd name="T8" fmla="*/ 0 w 12"/>
                <a:gd name="T9" fmla="*/ 4 h 8"/>
                <a:gd name="T10" fmla="*/ 0 w 12"/>
                <a:gd name="T11" fmla="*/ 4 h 8"/>
                <a:gd name="T12" fmla="*/ 0 w 12"/>
                <a:gd name="T13" fmla="*/ 0 h 8"/>
                <a:gd name="T14" fmla="*/ 2 w 12"/>
                <a:gd name="T15" fmla="*/ 0 h 8"/>
                <a:gd name="T16" fmla="*/ 8 w 12"/>
                <a:gd name="T17" fmla="*/ 2 h 8"/>
                <a:gd name="T18" fmla="*/ 12 w 12"/>
                <a:gd name="T19" fmla="*/ 8 h 8"/>
                <a:gd name="T20" fmla="*/ 12 w 12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lnTo>
                    <a:pt x="12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8" y="2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4" name="Freeform 204"/>
            <p:cNvSpPr>
              <a:spLocks/>
            </p:cNvSpPr>
            <p:nvPr/>
          </p:nvSpPr>
          <p:spPr bwMode="auto">
            <a:xfrm>
              <a:off x="1954" y="3413"/>
              <a:ext cx="8" cy="12"/>
            </a:xfrm>
            <a:custGeom>
              <a:avLst/>
              <a:gdLst>
                <a:gd name="T0" fmla="*/ 8 w 8"/>
                <a:gd name="T1" fmla="*/ 12 h 12"/>
                <a:gd name="T2" fmla="*/ 8 w 8"/>
                <a:gd name="T3" fmla="*/ 12 h 12"/>
                <a:gd name="T4" fmla="*/ 4 w 8"/>
                <a:gd name="T5" fmla="*/ 10 h 12"/>
                <a:gd name="T6" fmla="*/ 2 w 8"/>
                <a:gd name="T7" fmla="*/ 6 h 12"/>
                <a:gd name="T8" fmla="*/ 0 w 8"/>
                <a:gd name="T9" fmla="*/ 2 h 12"/>
                <a:gd name="T10" fmla="*/ 0 w 8"/>
                <a:gd name="T11" fmla="*/ 2 h 12"/>
                <a:gd name="T12" fmla="*/ 2 w 8"/>
                <a:gd name="T13" fmla="*/ 0 h 12"/>
                <a:gd name="T14" fmla="*/ 4 w 8"/>
                <a:gd name="T15" fmla="*/ 2 h 12"/>
                <a:gd name="T16" fmla="*/ 8 w 8"/>
                <a:gd name="T17" fmla="*/ 6 h 12"/>
                <a:gd name="T18" fmla="*/ 8 w 8"/>
                <a:gd name="T19" fmla="*/ 12 h 12"/>
                <a:gd name="T20" fmla="*/ 8 w 8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8" y="12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5" name="Freeform 205"/>
            <p:cNvSpPr>
              <a:spLocks/>
            </p:cNvSpPr>
            <p:nvPr/>
          </p:nvSpPr>
          <p:spPr bwMode="auto">
            <a:xfrm>
              <a:off x="1960" y="3413"/>
              <a:ext cx="6" cy="12"/>
            </a:xfrm>
            <a:custGeom>
              <a:avLst/>
              <a:gdLst>
                <a:gd name="T0" fmla="*/ 2 w 6"/>
                <a:gd name="T1" fmla="*/ 12 h 12"/>
                <a:gd name="T2" fmla="*/ 2 w 6"/>
                <a:gd name="T3" fmla="*/ 12 h 12"/>
                <a:gd name="T4" fmla="*/ 0 w 6"/>
                <a:gd name="T5" fmla="*/ 8 h 12"/>
                <a:gd name="T6" fmla="*/ 0 w 6"/>
                <a:gd name="T7" fmla="*/ 4 h 12"/>
                <a:gd name="T8" fmla="*/ 2 w 6"/>
                <a:gd name="T9" fmla="*/ 0 h 12"/>
                <a:gd name="T10" fmla="*/ 2 w 6"/>
                <a:gd name="T11" fmla="*/ 0 h 12"/>
                <a:gd name="T12" fmla="*/ 4 w 6"/>
                <a:gd name="T13" fmla="*/ 0 h 12"/>
                <a:gd name="T14" fmla="*/ 6 w 6"/>
                <a:gd name="T15" fmla="*/ 2 h 12"/>
                <a:gd name="T16" fmla="*/ 6 w 6"/>
                <a:gd name="T17" fmla="*/ 6 h 12"/>
                <a:gd name="T18" fmla="*/ 2 w 6"/>
                <a:gd name="T19" fmla="*/ 12 h 12"/>
                <a:gd name="T20" fmla="*/ 2 w 6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2" y="12"/>
                  </a:move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6" name="Freeform 206"/>
            <p:cNvSpPr>
              <a:spLocks/>
            </p:cNvSpPr>
            <p:nvPr/>
          </p:nvSpPr>
          <p:spPr bwMode="auto">
            <a:xfrm>
              <a:off x="1962" y="3413"/>
              <a:ext cx="10" cy="12"/>
            </a:xfrm>
            <a:custGeom>
              <a:avLst/>
              <a:gdLst>
                <a:gd name="T0" fmla="*/ 0 w 10"/>
                <a:gd name="T1" fmla="*/ 12 h 12"/>
                <a:gd name="T2" fmla="*/ 0 w 10"/>
                <a:gd name="T3" fmla="*/ 12 h 12"/>
                <a:gd name="T4" fmla="*/ 2 w 10"/>
                <a:gd name="T5" fmla="*/ 8 h 12"/>
                <a:gd name="T6" fmla="*/ 4 w 10"/>
                <a:gd name="T7" fmla="*/ 4 h 12"/>
                <a:gd name="T8" fmla="*/ 6 w 10"/>
                <a:gd name="T9" fmla="*/ 0 h 12"/>
                <a:gd name="T10" fmla="*/ 6 w 10"/>
                <a:gd name="T11" fmla="*/ 0 h 12"/>
                <a:gd name="T12" fmla="*/ 8 w 10"/>
                <a:gd name="T13" fmla="*/ 0 h 12"/>
                <a:gd name="T14" fmla="*/ 10 w 10"/>
                <a:gd name="T15" fmla="*/ 2 h 12"/>
                <a:gd name="T16" fmla="*/ 8 w 10"/>
                <a:gd name="T17" fmla="*/ 6 h 12"/>
                <a:gd name="T18" fmla="*/ 0 w 10"/>
                <a:gd name="T19" fmla="*/ 12 h 12"/>
                <a:gd name="T20" fmla="*/ 0 w 10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7" name="Freeform 207"/>
            <p:cNvSpPr>
              <a:spLocks/>
            </p:cNvSpPr>
            <p:nvPr/>
          </p:nvSpPr>
          <p:spPr bwMode="auto">
            <a:xfrm>
              <a:off x="1964" y="3417"/>
              <a:ext cx="12" cy="8"/>
            </a:xfrm>
            <a:custGeom>
              <a:avLst/>
              <a:gdLst>
                <a:gd name="T0" fmla="*/ 0 w 12"/>
                <a:gd name="T1" fmla="*/ 8 h 8"/>
                <a:gd name="T2" fmla="*/ 0 w 12"/>
                <a:gd name="T3" fmla="*/ 8 h 8"/>
                <a:gd name="T4" fmla="*/ 2 w 12"/>
                <a:gd name="T5" fmla="*/ 4 h 8"/>
                <a:gd name="T6" fmla="*/ 6 w 12"/>
                <a:gd name="T7" fmla="*/ 2 h 8"/>
                <a:gd name="T8" fmla="*/ 10 w 12"/>
                <a:gd name="T9" fmla="*/ 0 h 8"/>
                <a:gd name="T10" fmla="*/ 10 w 12"/>
                <a:gd name="T11" fmla="*/ 0 h 8"/>
                <a:gd name="T12" fmla="*/ 12 w 12"/>
                <a:gd name="T13" fmla="*/ 0 h 8"/>
                <a:gd name="T14" fmla="*/ 12 w 12"/>
                <a:gd name="T15" fmla="*/ 2 h 8"/>
                <a:gd name="T16" fmla="*/ 8 w 12"/>
                <a:gd name="T17" fmla="*/ 6 h 8"/>
                <a:gd name="T18" fmla="*/ 0 w 12"/>
                <a:gd name="T19" fmla="*/ 8 h 8"/>
                <a:gd name="T20" fmla="*/ 0 w 12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8" name="Freeform 208"/>
            <p:cNvSpPr>
              <a:spLocks/>
            </p:cNvSpPr>
            <p:nvPr/>
          </p:nvSpPr>
          <p:spPr bwMode="auto">
            <a:xfrm>
              <a:off x="1964" y="3421"/>
              <a:ext cx="16" cy="4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4 w 16"/>
                <a:gd name="T5" fmla="*/ 2 h 4"/>
                <a:gd name="T6" fmla="*/ 14 w 16"/>
                <a:gd name="T7" fmla="*/ 0 h 4"/>
                <a:gd name="T8" fmla="*/ 14 w 16"/>
                <a:gd name="T9" fmla="*/ 0 h 4"/>
                <a:gd name="T10" fmla="*/ 16 w 16"/>
                <a:gd name="T11" fmla="*/ 0 h 4"/>
                <a:gd name="T12" fmla="*/ 14 w 16"/>
                <a:gd name="T13" fmla="*/ 2 h 4"/>
                <a:gd name="T14" fmla="*/ 8 w 16"/>
                <a:gd name="T15" fmla="*/ 4 h 4"/>
                <a:gd name="T16" fmla="*/ 0 w 16"/>
                <a:gd name="T17" fmla="*/ 4 h 4"/>
                <a:gd name="T18" fmla="*/ 0 w 16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19" name="Freeform 209"/>
            <p:cNvSpPr>
              <a:spLocks/>
            </p:cNvSpPr>
            <p:nvPr/>
          </p:nvSpPr>
          <p:spPr bwMode="auto">
            <a:xfrm>
              <a:off x="1964" y="3425"/>
              <a:ext cx="16" cy="4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0 h 4"/>
                <a:gd name="T4" fmla="*/ 6 w 16"/>
                <a:gd name="T5" fmla="*/ 0 h 4"/>
                <a:gd name="T6" fmla="*/ 10 w 16"/>
                <a:gd name="T7" fmla="*/ 0 h 4"/>
                <a:gd name="T8" fmla="*/ 14 w 16"/>
                <a:gd name="T9" fmla="*/ 0 h 4"/>
                <a:gd name="T10" fmla="*/ 14 w 16"/>
                <a:gd name="T11" fmla="*/ 0 h 4"/>
                <a:gd name="T12" fmla="*/ 16 w 16"/>
                <a:gd name="T13" fmla="*/ 2 h 4"/>
                <a:gd name="T14" fmla="*/ 12 w 16"/>
                <a:gd name="T15" fmla="*/ 4 h 4"/>
                <a:gd name="T16" fmla="*/ 6 w 16"/>
                <a:gd name="T17" fmla="*/ 4 h 4"/>
                <a:gd name="T18" fmla="*/ 0 w 16"/>
                <a:gd name="T19" fmla="*/ 0 h 4"/>
                <a:gd name="T20" fmla="*/ 0 w 16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0" name="Freeform 210"/>
            <p:cNvSpPr>
              <a:spLocks/>
            </p:cNvSpPr>
            <p:nvPr/>
          </p:nvSpPr>
          <p:spPr bwMode="auto">
            <a:xfrm>
              <a:off x="1964" y="3425"/>
              <a:ext cx="12" cy="8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0 h 8"/>
                <a:gd name="T4" fmla="*/ 4 w 12"/>
                <a:gd name="T5" fmla="*/ 2 h 8"/>
                <a:gd name="T6" fmla="*/ 8 w 12"/>
                <a:gd name="T7" fmla="*/ 4 h 8"/>
                <a:gd name="T8" fmla="*/ 12 w 12"/>
                <a:gd name="T9" fmla="*/ 6 h 8"/>
                <a:gd name="T10" fmla="*/ 12 w 12"/>
                <a:gd name="T11" fmla="*/ 6 h 8"/>
                <a:gd name="T12" fmla="*/ 12 w 12"/>
                <a:gd name="T13" fmla="*/ 8 h 8"/>
                <a:gd name="T14" fmla="*/ 8 w 12"/>
                <a:gd name="T15" fmla="*/ 8 h 8"/>
                <a:gd name="T16" fmla="*/ 4 w 12"/>
                <a:gd name="T17" fmla="*/ 6 h 8"/>
                <a:gd name="T18" fmla="*/ 0 w 12"/>
                <a:gd name="T19" fmla="*/ 0 h 8"/>
                <a:gd name="T20" fmla="*/ 0 w 12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8" y="8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1" name="Freeform 211"/>
            <p:cNvSpPr>
              <a:spLocks/>
            </p:cNvSpPr>
            <p:nvPr/>
          </p:nvSpPr>
          <p:spPr bwMode="auto">
            <a:xfrm>
              <a:off x="1964" y="3427"/>
              <a:ext cx="6" cy="10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0 h 10"/>
                <a:gd name="T4" fmla="*/ 2 w 6"/>
                <a:gd name="T5" fmla="*/ 2 h 10"/>
                <a:gd name="T6" fmla="*/ 4 w 6"/>
                <a:gd name="T7" fmla="*/ 4 h 10"/>
                <a:gd name="T8" fmla="*/ 6 w 6"/>
                <a:gd name="T9" fmla="*/ 8 h 10"/>
                <a:gd name="T10" fmla="*/ 6 w 6"/>
                <a:gd name="T11" fmla="*/ 8 h 10"/>
                <a:gd name="T12" fmla="*/ 4 w 6"/>
                <a:gd name="T13" fmla="*/ 10 h 10"/>
                <a:gd name="T14" fmla="*/ 2 w 6"/>
                <a:gd name="T15" fmla="*/ 10 h 10"/>
                <a:gd name="T16" fmla="*/ 0 w 6"/>
                <a:gd name="T17" fmla="*/ 6 h 10"/>
                <a:gd name="T18" fmla="*/ 0 w 6"/>
                <a:gd name="T19" fmla="*/ 0 h 10"/>
                <a:gd name="T20" fmla="*/ 0 w 6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2" name="Freeform 212"/>
            <p:cNvSpPr>
              <a:spLocks/>
            </p:cNvSpPr>
            <p:nvPr/>
          </p:nvSpPr>
          <p:spPr bwMode="auto">
            <a:xfrm>
              <a:off x="1960" y="3427"/>
              <a:ext cx="4" cy="12"/>
            </a:xfrm>
            <a:custGeom>
              <a:avLst/>
              <a:gdLst>
                <a:gd name="T0" fmla="*/ 2 w 4"/>
                <a:gd name="T1" fmla="*/ 0 h 12"/>
                <a:gd name="T2" fmla="*/ 2 w 4"/>
                <a:gd name="T3" fmla="*/ 0 h 12"/>
                <a:gd name="T4" fmla="*/ 4 w 4"/>
                <a:gd name="T5" fmla="*/ 4 h 12"/>
                <a:gd name="T6" fmla="*/ 4 w 4"/>
                <a:gd name="T7" fmla="*/ 6 h 12"/>
                <a:gd name="T8" fmla="*/ 4 w 4"/>
                <a:gd name="T9" fmla="*/ 10 h 12"/>
                <a:gd name="T10" fmla="*/ 4 w 4"/>
                <a:gd name="T11" fmla="*/ 10 h 12"/>
                <a:gd name="T12" fmla="*/ 2 w 4"/>
                <a:gd name="T13" fmla="*/ 12 h 12"/>
                <a:gd name="T14" fmla="*/ 0 w 4"/>
                <a:gd name="T15" fmla="*/ 10 h 12"/>
                <a:gd name="T16" fmla="*/ 0 w 4"/>
                <a:gd name="T17" fmla="*/ 6 h 12"/>
                <a:gd name="T18" fmla="*/ 2 w 4"/>
                <a:gd name="T19" fmla="*/ 0 h 12"/>
                <a:gd name="T20" fmla="*/ 2 w 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12">
                  <a:moveTo>
                    <a:pt x="2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3" name="Freeform 213"/>
            <p:cNvSpPr>
              <a:spLocks/>
            </p:cNvSpPr>
            <p:nvPr/>
          </p:nvSpPr>
          <p:spPr bwMode="auto">
            <a:xfrm>
              <a:off x="1954" y="3427"/>
              <a:ext cx="8" cy="10"/>
            </a:xfrm>
            <a:custGeom>
              <a:avLst/>
              <a:gdLst>
                <a:gd name="T0" fmla="*/ 8 w 8"/>
                <a:gd name="T1" fmla="*/ 0 h 10"/>
                <a:gd name="T2" fmla="*/ 8 w 8"/>
                <a:gd name="T3" fmla="*/ 0 h 10"/>
                <a:gd name="T4" fmla="*/ 8 w 8"/>
                <a:gd name="T5" fmla="*/ 4 h 10"/>
                <a:gd name="T6" fmla="*/ 6 w 8"/>
                <a:gd name="T7" fmla="*/ 6 h 10"/>
                <a:gd name="T8" fmla="*/ 2 w 8"/>
                <a:gd name="T9" fmla="*/ 10 h 10"/>
                <a:gd name="T10" fmla="*/ 2 w 8"/>
                <a:gd name="T11" fmla="*/ 10 h 10"/>
                <a:gd name="T12" fmla="*/ 0 w 8"/>
                <a:gd name="T13" fmla="*/ 10 h 10"/>
                <a:gd name="T14" fmla="*/ 0 w 8"/>
                <a:gd name="T15" fmla="*/ 8 h 10"/>
                <a:gd name="T16" fmla="*/ 2 w 8"/>
                <a:gd name="T17" fmla="*/ 4 h 10"/>
                <a:gd name="T18" fmla="*/ 8 w 8"/>
                <a:gd name="T19" fmla="*/ 0 h 10"/>
                <a:gd name="T20" fmla="*/ 8 w 8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0">
                  <a:moveTo>
                    <a:pt x="8" y="0"/>
                  </a:moveTo>
                  <a:lnTo>
                    <a:pt x="8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4" name="Freeform 214"/>
            <p:cNvSpPr>
              <a:spLocks/>
            </p:cNvSpPr>
            <p:nvPr/>
          </p:nvSpPr>
          <p:spPr bwMode="auto">
            <a:xfrm>
              <a:off x="1948" y="3427"/>
              <a:ext cx="14" cy="8"/>
            </a:xfrm>
            <a:custGeom>
              <a:avLst/>
              <a:gdLst>
                <a:gd name="T0" fmla="*/ 14 w 14"/>
                <a:gd name="T1" fmla="*/ 0 h 8"/>
                <a:gd name="T2" fmla="*/ 14 w 14"/>
                <a:gd name="T3" fmla="*/ 0 h 8"/>
                <a:gd name="T4" fmla="*/ 10 w 14"/>
                <a:gd name="T5" fmla="*/ 2 h 8"/>
                <a:gd name="T6" fmla="*/ 8 w 14"/>
                <a:gd name="T7" fmla="*/ 6 h 8"/>
                <a:gd name="T8" fmla="*/ 2 w 14"/>
                <a:gd name="T9" fmla="*/ 8 h 8"/>
                <a:gd name="T10" fmla="*/ 2 w 14"/>
                <a:gd name="T11" fmla="*/ 8 h 8"/>
                <a:gd name="T12" fmla="*/ 0 w 14"/>
                <a:gd name="T13" fmla="*/ 6 h 8"/>
                <a:gd name="T14" fmla="*/ 0 w 14"/>
                <a:gd name="T15" fmla="*/ 4 h 8"/>
                <a:gd name="T16" fmla="*/ 6 w 14"/>
                <a:gd name="T17" fmla="*/ 2 h 8"/>
                <a:gd name="T18" fmla="*/ 14 w 14"/>
                <a:gd name="T19" fmla="*/ 0 h 8"/>
                <a:gd name="T20" fmla="*/ 14 w 14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6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5" name="Freeform 215"/>
            <p:cNvSpPr>
              <a:spLocks/>
            </p:cNvSpPr>
            <p:nvPr/>
          </p:nvSpPr>
          <p:spPr bwMode="auto">
            <a:xfrm>
              <a:off x="1946" y="3425"/>
              <a:ext cx="16" cy="4"/>
            </a:xfrm>
            <a:custGeom>
              <a:avLst/>
              <a:gdLst>
                <a:gd name="T0" fmla="*/ 16 w 16"/>
                <a:gd name="T1" fmla="*/ 2 h 4"/>
                <a:gd name="T2" fmla="*/ 16 w 16"/>
                <a:gd name="T3" fmla="*/ 2 h 4"/>
                <a:gd name="T4" fmla="*/ 10 w 16"/>
                <a:gd name="T5" fmla="*/ 4 h 4"/>
                <a:gd name="T6" fmla="*/ 2 w 16"/>
                <a:gd name="T7" fmla="*/ 4 h 4"/>
                <a:gd name="T8" fmla="*/ 2 w 16"/>
                <a:gd name="T9" fmla="*/ 4 h 4"/>
                <a:gd name="T10" fmla="*/ 0 w 16"/>
                <a:gd name="T11" fmla="*/ 4 h 4"/>
                <a:gd name="T12" fmla="*/ 2 w 16"/>
                <a:gd name="T13" fmla="*/ 2 h 4"/>
                <a:gd name="T14" fmla="*/ 8 w 16"/>
                <a:gd name="T15" fmla="*/ 0 h 4"/>
                <a:gd name="T16" fmla="*/ 16 w 16"/>
                <a:gd name="T17" fmla="*/ 2 h 4"/>
                <a:gd name="T18" fmla="*/ 16 w 16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4">
                  <a:moveTo>
                    <a:pt x="16" y="2"/>
                  </a:moveTo>
                  <a:lnTo>
                    <a:pt x="16" y="2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6" name="Freeform 216"/>
            <p:cNvSpPr>
              <a:spLocks/>
            </p:cNvSpPr>
            <p:nvPr/>
          </p:nvSpPr>
          <p:spPr bwMode="auto">
            <a:xfrm>
              <a:off x="1946" y="3421"/>
              <a:ext cx="14" cy="4"/>
            </a:xfrm>
            <a:custGeom>
              <a:avLst/>
              <a:gdLst>
                <a:gd name="T0" fmla="*/ 14 w 14"/>
                <a:gd name="T1" fmla="*/ 4 h 4"/>
                <a:gd name="T2" fmla="*/ 14 w 14"/>
                <a:gd name="T3" fmla="*/ 4 h 4"/>
                <a:gd name="T4" fmla="*/ 10 w 14"/>
                <a:gd name="T5" fmla="*/ 4 h 4"/>
                <a:gd name="T6" fmla="*/ 6 w 14"/>
                <a:gd name="T7" fmla="*/ 4 h 4"/>
                <a:gd name="T8" fmla="*/ 2 w 14"/>
                <a:gd name="T9" fmla="*/ 4 h 4"/>
                <a:gd name="T10" fmla="*/ 2 w 14"/>
                <a:gd name="T11" fmla="*/ 4 h 4"/>
                <a:gd name="T12" fmla="*/ 0 w 14"/>
                <a:gd name="T13" fmla="*/ 2 h 4"/>
                <a:gd name="T14" fmla="*/ 4 w 14"/>
                <a:gd name="T15" fmla="*/ 0 h 4"/>
                <a:gd name="T16" fmla="*/ 8 w 14"/>
                <a:gd name="T17" fmla="*/ 2 h 4"/>
                <a:gd name="T18" fmla="*/ 14 w 14"/>
                <a:gd name="T19" fmla="*/ 4 h 4"/>
                <a:gd name="T20" fmla="*/ 14 w 14"/>
                <a:gd name="T21" fmla="*/ 4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7" name="Freeform 217"/>
            <p:cNvSpPr>
              <a:spLocks/>
            </p:cNvSpPr>
            <p:nvPr/>
          </p:nvSpPr>
          <p:spPr bwMode="auto">
            <a:xfrm>
              <a:off x="1958" y="3421"/>
              <a:ext cx="10" cy="8"/>
            </a:xfrm>
            <a:custGeom>
              <a:avLst/>
              <a:gdLst>
                <a:gd name="T0" fmla="*/ 10 w 10"/>
                <a:gd name="T1" fmla="*/ 4 h 8"/>
                <a:gd name="T2" fmla="*/ 10 w 10"/>
                <a:gd name="T3" fmla="*/ 4 h 8"/>
                <a:gd name="T4" fmla="*/ 8 w 10"/>
                <a:gd name="T5" fmla="*/ 6 h 8"/>
                <a:gd name="T6" fmla="*/ 6 w 10"/>
                <a:gd name="T7" fmla="*/ 8 h 8"/>
                <a:gd name="T8" fmla="*/ 6 w 10"/>
                <a:gd name="T9" fmla="*/ 8 h 8"/>
                <a:gd name="T10" fmla="*/ 2 w 10"/>
                <a:gd name="T11" fmla="*/ 8 h 8"/>
                <a:gd name="T12" fmla="*/ 0 w 10"/>
                <a:gd name="T13" fmla="*/ 6 h 8"/>
                <a:gd name="T14" fmla="*/ 0 w 10"/>
                <a:gd name="T15" fmla="*/ 6 h 8"/>
                <a:gd name="T16" fmla="*/ 0 w 10"/>
                <a:gd name="T17" fmla="*/ 2 h 8"/>
                <a:gd name="T18" fmla="*/ 4 w 10"/>
                <a:gd name="T19" fmla="*/ 0 h 8"/>
                <a:gd name="T20" fmla="*/ 4 w 10"/>
                <a:gd name="T21" fmla="*/ 0 h 8"/>
                <a:gd name="T22" fmla="*/ 8 w 10"/>
                <a:gd name="T23" fmla="*/ 0 h 8"/>
                <a:gd name="T24" fmla="*/ 10 w 10"/>
                <a:gd name="T25" fmla="*/ 4 h 8"/>
                <a:gd name="T26" fmla="*/ 10 w 10"/>
                <a:gd name="T27" fmla="*/ 4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8" name="Freeform 218"/>
            <p:cNvSpPr>
              <a:spLocks/>
            </p:cNvSpPr>
            <p:nvPr/>
          </p:nvSpPr>
          <p:spPr bwMode="auto">
            <a:xfrm>
              <a:off x="2220" y="3385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6 w 8"/>
                <a:gd name="T5" fmla="*/ 4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4 w 8"/>
                <a:gd name="T13" fmla="*/ 0 h 6"/>
                <a:gd name="T14" fmla="*/ 6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29" name="Freeform 219"/>
            <p:cNvSpPr>
              <a:spLocks/>
            </p:cNvSpPr>
            <p:nvPr/>
          </p:nvSpPr>
          <p:spPr bwMode="auto">
            <a:xfrm>
              <a:off x="2224" y="3383"/>
              <a:ext cx="4" cy="6"/>
            </a:xfrm>
            <a:custGeom>
              <a:avLst/>
              <a:gdLst>
                <a:gd name="T0" fmla="*/ 4 w 4"/>
                <a:gd name="T1" fmla="*/ 6 h 6"/>
                <a:gd name="T2" fmla="*/ 4 w 4"/>
                <a:gd name="T3" fmla="*/ 6 h 6"/>
                <a:gd name="T4" fmla="*/ 2 w 4"/>
                <a:gd name="T5" fmla="*/ 6 h 6"/>
                <a:gd name="T6" fmla="*/ 0 w 4"/>
                <a:gd name="T7" fmla="*/ 0 h 6"/>
                <a:gd name="T8" fmla="*/ 0 w 4"/>
                <a:gd name="T9" fmla="*/ 0 h 6"/>
                <a:gd name="T10" fmla="*/ 2 w 4"/>
                <a:gd name="T11" fmla="*/ 0 h 6"/>
                <a:gd name="T12" fmla="*/ 4 w 4"/>
                <a:gd name="T13" fmla="*/ 0 h 6"/>
                <a:gd name="T14" fmla="*/ 4 w 4"/>
                <a:gd name="T15" fmla="*/ 2 h 6"/>
                <a:gd name="T16" fmla="*/ 4 w 4"/>
                <a:gd name="T17" fmla="*/ 6 h 6"/>
                <a:gd name="T18" fmla="*/ 4 w 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0" name="Freeform 220"/>
            <p:cNvSpPr>
              <a:spLocks/>
            </p:cNvSpPr>
            <p:nvPr/>
          </p:nvSpPr>
          <p:spPr bwMode="auto">
            <a:xfrm>
              <a:off x="2228" y="3381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6 h 8"/>
                <a:gd name="T6" fmla="*/ 2 w 4"/>
                <a:gd name="T7" fmla="*/ 2 h 8"/>
                <a:gd name="T8" fmla="*/ 2 w 4"/>
                <a:gd name="T9" fmla="*/ 2 h 8"/>
                <a:gd name="T10" fmla="*/ 2 w 4"/>
                <a:gd name="T11" fmla="*/ 0 h 8"/>
                <a:gd name="T12" fmla="*/ 4 w 4"/>
                <a:gd name="T13" fmla="*/ 2 h 8"/>
                <a:gd name="T14" fmla="*/ 4 w 4"/>
                <a:gd name="T15" fmla="*/ 6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1" name="Freeform 221"/>
            <p:cNvSpPr>
              <a:spLocks/>
            </p:cNvSpPr>
            <p:nvPr/>
          </p:nvSpPr>
          <p:spPr bwMode="auto">
            <a:xfrm>
              <a:off x="2230" y="3383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0 w 6"/>
                <a:gd name="T5" fmla="*/ 4 h 6"/>
                <a:gd name="T6" fmla="*/ 4 w 6"/>
                <a:gd name="T7" fmla="*/ 0 h 6"/>
                <a:gd name="T8" fmla="*/ 4 w 6"/>
                <a:gd name="T9" fmla="*/ 0 h 6"/>
                <a:gd name="T10" fmla="*/ 6 w 6"/>
                <a:gd name="T11" fmla="*/ 0 h 6"/>
                <a:gd name="T12" fmla="*/ 6 w 6"/>
                <a:gd name="T13" fmla="*/ 2 h 6"/>
                <a:gd name="T14" fmla="*/ 4 w 6"/>
                <a:gd name="T15" fmla="*/ 4 h 6"/>
                <a:gd name="T16" fmla="*/ 0 w 6"/>
                <a:gd name="T17" fmla="*/ 6 h 6"/>
                <a:gd name="T18" fmla="*/ 0 w 6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2" name="Freeform 222"/>
            <p:cNvSpPr>
              <a:spLocks/>
            </p:cNvSpPr>
            <p:nvPr/>
          </p:nvSpPr>
          <p:spPr bwMode="auto">
            <a:xfrm>
              <a:off x="2230" y="3385"/>
              <a:ext cx="10" cy="4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4 h 4"/>
                <a:gd name="T4" fmla="*/ 2 w 10"/>
                <a:gd name="T5" fmla="*/ 2 h 4"/>
                <a:gd name="T6" fmla="*/ 8 w 10"/>
                <a:gd name="T7" fmla="*/ 0 h 4"/>
                <a:gd name="T8" fmla="*/ 8 w 10"/>
                <a:gd name="T9" fmla="*/ 0 h 4"/>
                <a:gd name="T10" fmla="*/ 10 w 10"/>
                <a:gd name="T11" fmla="*/ 0 h 4"/>
                <a:gd name="T12" fmla="*/ 8 w 10"/>
                <a:gd name="T13" fmla="*/ 2 h 4"/>
                <a:gd name="T14" fmla="*/ 6 w 10"/>
                <a:gd name="T15" fmla="*/ 4 h 4"/>
                <a:gd name="T16" fmla="*/ 0 w 10"/>
                <a:gd name="T17" fmla="*/ 4 h 4"/>
                <a:gd name="T18" fmla="*/ 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3" name="Freeform 223"/>
            <p:cNvSpPr>
              <a:spLocks/>
            </p:cNvSpPr>
            <p:nvPr/>
          </p:nvSpPr>
          <p:spPr bwMode="auto">
            <a:xfrm>
              <a:off x="2230" y="3389"/>
              <a:ext cx="12" cy="2"/>
            </a:xfrm>
            <a:custGeom>
              <a:avLst/>
              <a:gdLst>
                <a:gd name="T0" fmla="*/ 0 w 12"/>
                <a:gd name="T1" fmla="*/ 2 h 2"/>
                <a:gd name="T2" fmla="*/ 0 w 12"/>
                <a:gd name="T3" fmla="*/ 2 h 2"/>
                <a:gd name="T4" fmla="*/ 4 w 12"/>
                <a:gd name="T5" fmla="*/ 0 h 2"/>
                <a:gd name="T6" fmla="*/ 10 w 12"/>
                <a:gd name="T7" fmla="*/ 0 h 2"/>
                <a:gd name="T8" fmla="*/ 10 w 12"/>
                <a:gd name="T9" fmla="*/ 0 h 2"/>
                <a:gd name="T10" fmla="*/ 12 w 12"/>
                <a:gd name="T11" fmla="*/ 0 h 2"/>
                <a:gd name="T12" fmla="*/ 10 w 12"/>
                <a:gd name="T13" fmla="*/ 2 h 2"/>
                <a:gd name="T14" fmla="*/ 6 w 12"/>
                <a:gd name="T15" fmla="*/ 2 h 2"/>
                <a:gd name="T16" fmla="*/ 0 w 12"/>
                <a:gd name="T17" fmla="*/ 2 h 2"/>
                <a:gd name="T18" fmla="*/ 0 w 12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4" name="Freeform 224"/>
            <p:cNvSpPr>
              <a:spLocks/>
            </p:cNvSpPr>
            <p:nvPr/>
          </p:nvSpPr>
          <p:spPr bwMode="auto">
            <a:xfrm>
              <a:off x="2230" y="3391"/>
              <a:ext cx="10" cy="4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0 h 4"/>
                <a:gd name="T4" fmla="*/ 4 w 10"/>
                <a:gd name="T5" fmla="*/ 0 h 4"/>
                <a:gd name="T6" fmla="*/ 10 w 10"/>
                <a:gd name="T7" fmla="*/ 0 h 4"/>
                <a:gd name="T8" fmla="*/ 10 w 10"/>
                <a:gd name="T9" fmla="*/ 0 h 4"/>
                <a:gd name="T10" fmla="*/ 10 w 10"/>
                <a:gd name="T11" fmla="*/ 2 h 4"/>
                <a:gd name="T12" fmla="*/ 8 w 10"/>
                <a:gd name="T13" fmla="*/ 4 h 4"/>
                <a:gd name="T14" fmla="*/ 4 w 10"/>
                <a:gd name="T15" fmla="*/ 2 h 4"/>
                <a:gd name="T16" fmla="*/ 0 w 10"/>
                <a:gd name="T17" fmla="*/ 0 h 4"/>
                <a:gd name="T18" fmla="*/ 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5" name="Freeform 225"/>
            <p:cNvSpPr>
              <a:spLocks/>
            </p:cNvSpPr>
            <p:nvPr/>
          </p:nvSpPr>
          <p:spPr bwMode="auto">
            <a:xfrm>
              <a:off x="2230" y="3391"/>
              <a:ext cx="8" cy="6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4 w 8"/>
                <a:gd name="T5" fmla="*/ 2 h 6"/>
                <a:gd name="T6" fmla="*/ 8 w 8"/>
                <a:gd name="T7" fmla="*/ 4 h 6"/>
                <a:gd name="T8" fmla="*/ 8 w 8"/>
                <a:gd name="T9" fmla="*/ 4 h 6"/>
                <a:gd name="T10" fmla="*/ 8 w 8"/>
                <a:gd name="T11" fmla="*/ 6 h 6"/>
                <a:gd name="T12" fmla="*/ 4 w 8"/>
                <a:gd name="T13" fmla="*/ 6 h 6"/>
                <a:gd name="T14" fmla="*/ 2 w 8"/>
                <a:gd name="T15" fmla="*/ 4 h 6"/>
                <a:gd name="T16" fmla="*/ 0 w 8"/>
                <a:gd name="T17" fmla="*/ 0 h 6"/>
                <a:gd name="T18" fmla="*/ 0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6" name="Freeform 226"/>
            <p:cNvSpPr>
              <a:spLocks/>
            </p:cNvSpPr>
            <p:nvPr/>
          </p:nvSpPr>
          <p:spPr bwMode="auto">
            <a:xfrm>
              <a:off x="2230" y="3391"/>
              <a:ext cx="4" cy="8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2 w 4"/>
                <a:gd name="T5" fmla="*/ 2 h 8"/>
                <a:gd name="T6" fmla="*/ 4 w 4"/>
                <a:gd name="T7" fmla="*/ 6 h 8"/>
                <a:gd name="T8" fmla="*/ 4 w 4"/>
                <a:gd name="T9" fmla="*/ 6 h 8"/>
                <a:gd name="T10" fmla="*/ 2 w 4"/>
                <a:gd name="T11" fmla="*/ 8 h 8"/>
                <a:gd name="T12" fmla="*/ 0 w 4"/>
                <a:gd name="T13" fmla="*/ 8 h 8"/>
                <a:gd name="T14" fmla="*/ 0 w 4"/>
                <a:gd name="T15" fmla="*/ 4 h 8"/>
                <a:gd name="T16" fmla="*/ 0 w 4"/>
                <a:gd name="T17" fmla="*/ 0 h 8"/>
                <a:gd name="T18" fmla="*/ 0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7" name="Freeform 227"/>
            <p:cNvSpPr>
              <a:spLocks/>
            </p:cNvSpPr>
            <p:nvPr/>
          </p:nvSpPr>
          <p:spPr bwMode="auto">
            <a:xfrm>
              <a:off x="2226" y="3391"/>
              <a:ext cx="4" cy="8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0 h 8"/>
                <a:gd name="T4" fmla="*/ 4 w 4"/>
                <a:gd name="T5" fmla="*/ 2 h 8"/>
                <a:gd name="T6" fmla="*/ 2 w 4"/>
                <a:gd name="T7" fmla="*/ 8 h 8"/>
                <a:gd name="T8" fmla="*/ 2 w 4"/>
                <a:gd name="T9" fmla="*/ 8 h 8"/>
                <a:gd name="T10" fmla="*/ 2 w 4"/>
                <a:gd name="T11" fmla="*/ 8 h 8"/>
                <a:gd name="T12" fmla="*/ 0 w 4"/>
                <a:gd name="T13" fmla="*/ 8 h 8"/>
                <a:gd name="T14" fmla="*/ 0 w 4"/>
                <a:gd name="T15" fmla="*/ 4 h 8"/>
                <a:gd name="T16" fmla="*/ 4 w 4"/>
                <a:gd name="T17" fmla="*/ 0 h 8"/>
                <a:gd name="T18" fmla="*/ 4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8" name="Freeform 228"/>
            <p:cNvSpPr>
              <a:spLocks/>
            </p:cNvSpPr>
            <p:nvPr/>
          </p:nvSpPr>
          <p:spPr bwMode="auto">
            <a:xfrm>
              <a:off x="2222" y="3391"/>
              <a:ext cx="6" cy="8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2 h 8"/>
                <a:gd name="T6" fmla="*/ 2 w 6"/>
                <a:gd name="T7" fmla="*/ 6 h 8"/>
                <a:gd name="T8" fmla="*/ 2 w 6"/>
                <a:gd name="T9" fmla="*/ 6 h 8"/>
                <a:gd name="T10" fmla="*/ 0 w 6"/>
                <a:gd name="T11" fmla="*/ 8 h 8"/>
                <a:gd name="T12" fmla="*/ 0 w 6"/>
                <a:gd name="T13" fmla="*/ 6 h 8"/>
                <a:gd name="T14" fmla="*/ 2 w 6"/>
                <a:gd name="T15" fmla="*/ 2 h 8"/>
                <a:gd name="T16" fmla="*/ 6 w 6"/>
                <a:gd name="T17" fmla="*/ 0 h 8"/>
                <a:gd name="T18" fmla="*/ 6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39" name="Freeform 229"/>
            <p:cNvSpPr>
              <a:spLocks/>
            </p:cNvSpPr>
            <p:nvPr/>
          </p:nvSpPr>
          <p:spPr bwMode="auto">
            <a:xfrm>
              <a:off x="2218" y="3391"/>
              <a:ext cx="10" cy="4"/>
            </a:xfrm>
            <a:custGeom>
              <a:avLst/>
              <a:gdLst>
                <a:gd name="T0" fmla="*/ 10 w 10"/>
                <a:gd name="T1" fmla="*/ 0 h 4"/>
                <a:gd name="T2" fmla="*/ 10 w 10"/>
                <a:gd name="T3" fmla="*/ 0 h 4"/>
                <a:gd name="T4" fmla="*/ 8 w 10"/>
                <a:gd name="T5" fmla="*/ 2 h 4"/>
                <a:gd name="T6" fmla="*/ 2 w 10"/>
                <a:gd name="T7" fmla="*/ 4 h 4"/>
                <a:gd name="T8" fmla="*/ 2 w 10"/>
                <a:gd name="T9" fmla="*/ 4 h 4"/>
                <a:gd name="T10" fmla="*/ 0 w 10"/>
                <a:gd name="T11" fmla="*/ 4 h 4"/>
                <a:gd name="T12" fmla="*/ 2 w 10"/>
                <a:gd name="T13" fmla="*/ 2 h 4"/>
                <a:gd name="T14" fmla="*/ 4 w 10"/>
                <a:gd name="T15" fmla="*/ 0 h 4"/>
                <a:gd name="T16" fmla="*/ 10 w 10"/>
                <a:gd name="T17" fmla="*/ 0 h 4"/>
                <a:gd name="T18" fmla="*/ 1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0" name="Freeform 230"/>
            <p:cNvSpPr>
              <a:spLocks/>
            </p:cNvSpPr>
            <p:nvPr/>
          </p:nvSpPr>
          <p:spPr bwMode="auto">
            <a:xfrm>
              <a:off x="2218" y="3389"/>
              <a:ext cx="10" cy="4"/>
            </a:xfrm>
            <a:custGeom>
              <a:avLst/>
              <a:gdLst>
                <a:gd name="T0" fmla="*/ 10 w 10"/>
                <a:gd name="T1" fmla="*/ 2 h 4"/>
                <a:gd name="T2" fmla="*/ 10 w 10"/>
                <a:gd name="T3" fmla="*/ 2 h 4"/>
                <a:gd name="T4" fmla="*/ 8 w 10"/>
                <a:gd name="T5" fmla="*/ 2 h 4"/>
                <a:gd name="T6" fmla="*/ 0 w 10"/>
                <a:gd name="T7" fmla="*/ 4 h 4"/>
                <a:gd name="T8" fmla="*/ 0 w 10"/>
                <a:gd name="T9" fmla="*/ 4 h 4"/>
                <a:gd name="T10" fmla="*/ 0 w 10"/>
                <a:gd name="T11" fmla="*/ 2 h 4"/>
                <a:gd name="T12" fmla="*/ 0 w 10"/>
                <a:gd name="T13" fmla="*/ 2 h 4"/>
                <a:gd name="T14" fmla="*/ 4 w 10"/>
                <a:gd name="T15" fmla="*/ 0 h 4"/>
                <a:gd name="T16" fmla="*/ 10 w 10"/>
                <a:gd name="T17" fmla="*/ 2 h 4"/>
                <a:gd name="T18" fmla="*/ 1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1" name="Freeform 231"/>
            <p:cNvSpPr>
              <a:spLocks/>
            </p:cNvSpPr>
            <p:nvPr/>
          </p:nvSpPr>
          <p:spPr bwMode="auto">
            <a:xfrm>
              <a:off x="2218" y="3387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6 w 10"/>
                <a:gd name="T5" fmla="*/ 4 h 4"/>
                <a:gd name="T6" fmla="*/ 0 w 10"/>
                <a:gd name="T7" fmla="*/ 2 h 4"/>
                <a:gd name="T8" fmla="*/ 0 w 10"/>
                <a:gd name="T9" fmla="*/ 2 h 4"/>
                <a:gd name="T10" fmla="*/ 0 w 10"/>
                <a:gd name="T11" fmla="*/ 0 h 4"/>
                <a:gd name="T12" fmla="*/ 2 w 10"/>
                <a:gd name="T13" fmla="*/ 0 h 4"/>
                <a:gd name="T14" fmla="*/ 6 w 10"/>
                <a:gd name="T15" fmla="*/ 0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2" name="Freeform 232"/>
            <p:cNvSpPr>
              <a:spLocks/>
            </p:cNvSpPr>
            <p:nvPr/>
          </p:nvSpPr>
          <p:spPr bwMode="auto">
            <a:xfrm>
              <a:off x="2226" y="3387"/>
              <a:ext cx="6" cy="6"/>
            </a:xfrm>
            <a:custGeom>
              <a:avLst/>
              <a:gdLst>
                <a:gd name="T0" fmla="*/ 6 w 6"/>
                <a:gd name="T1" fmla="*/ 4 h 6"/>
                <a:gd name="T2" fmla="*/ 6 w 6"/>
                <a:gd name="T3" fmla="*/ 4 h 6"/>
                <a:gd name="T4" fmla="*/ 6 w 6"/>
                <a:gd name="T5" fmla="*/ 4 h 6"/>
                <a:gd name="T6" fmla="*/ 4 w 6"/>
                <a:gd name="T7" fmla="*/ 6 h 6"/>
                <a:gd name="T8" fmla="*/ 4 w 6"/>
                <a:gd name="T9" fmla="*/ 6 h 6"/>
                <a:gd name="T10" fmla="*/ 0 w 6"/>
                <a:gd name="T11" fmla="*/ 6 h 6"/>
                <a:gd name="T12" fmla="*/ 0 w 6"/>
                <a:gd name="T13" fmla="*/ 4 h 6"/>
                <a:gd name="T14" fmla="*/ 0 w 6"/>
                <a:gd name="T15" fmla="*/ 4 h 6"/>
                <a:gd name="T16" fmla="*/ 0 w 6"/>
                <a:gd name="T17" fmla="*/ 2 h 6"/>
                <a:gd name="T18" fmla="*/ 2 w 6"/>
                <a:gd name="T19" fmla="*/ 0 h 6"/>
                <a:gd name="T20" fmla="*/ 2 w 6"/>
                <a:gd name="T21" fmla="*/ 0 h 6"/>
                <a:gd name="T22" fmla="*/ 6 w 6"/>
                <a:gd name="T23" fmla="*/ 2 h 6"/>
                <a:gd name="T24" fmla="*/ 6 w 6"/>
                <a:gd name="T25" fmla="*/ 4 h 6"/>
                <a:gd name="T26" fmla="*/ 6 w 6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lnTo>
                    <a:pt x="6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3" name="Freeform 233"/>
            <p:cNvSpPr>
              <a:spLocks/>
            </p:cNvSpPr>
            <p:nvPr/>
          </p:nvSpPr>
          <p:spPr bwMode="auto">
            <a:xfrm>
              <a:off x="1908" y="3371"/>
              <a:ext cx="10" cy="10"/>
            </a:xfrm>
            <a:custGeom>
              <a:avLst/>
              <a:gdLst>
                <a:gd name="T0" fmla="*/ 10 w 10"/>
                <a:gd name="T1" fmla="*/ 10 h 10"/>
                <a:gd name="T2" fmla="*/ 10 w 10"/>
                <a:gd name="T3" fmla="*/ 10 h 10"/>
                <a:gd name="T4" fmla="*/ 6 w 10"/>
                <a:gd name="T5" fmla="*/ 8 h 10"/>
                <a:gd name="T6" fmla="*/ 4 w 10"/>
                <a:gd name="T7" fmla="*/ 6 h 10"/>
                <a:gd name="T8" fmla="*/ 0 w 10"/>
                <a:gd name="T9" fmla="*/ 2 h 10"/>
                <a:gd name="T10" fmla="*/ 0 w 10"/>
                <a:gd name="T11" fmla="*/ 2 h 10"/>
                <a:gd name="T12" fmla="*/ 2 w 10"/>
                <a:gd name="T13" fmla="*/ 0 h 10"/>
                <a:gd name="T14" fmla="*/ 4 w 10"/>
                <a:gd name="T15" fmla="*/ 2 h 10"/>
                <a:gd name="T16" fmla="*/ 8 w 10"/>
                <a:gd name="T17" fmla="*/ 4 h 10"/>
                <a:gd name="T18" fmla="*/ 10 w 10"/>
                <a:gd name="T19" fmla="*/ 10 h 10"/>
                <a:gd name="T20" fmla="*/ 10 w 10"/>
                <a:gd name="T21" fmla="*/ 1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4" name="Freeform 234"/>
            <p:cNvSpPr>
              <a:spLocks/>
            </p:cNvSpPr>
            <p:nvPr/>
          </p:nvSpPr>
          <p:spPr bwMode="auto">
            <a:xfrm>
              <a:off x="1914" y="3369"/>
              <a:ext cx="6" cy="12"/>
            </a:xfrm>
            <a:custGeom>
              <a:avLst/>
              <a:gdLst>
                <a:gd name="T0" fmla="*/ 4 w 6"/>
                <a:gd name="T1" fmla="*/ 12 h 12"/>
                <a:gd name="T2" fmla="*/ 4 w 6"/>
                <a:gd name="T3" fmla="*/ 12 h 12"/>
                <a:gd name="T4" fmla="*/ 2 w 6"/>
                <a:gd name="T5" fmla="*/ 8 h 12"/>
                <a:gd name="T6" fmla="*/ 0 w 6"/>
                <a:gd name="T7" fmla="*/ 6 h 12"/>
                <a:gd name="T8" fmla="*/ 0 w 6"/>
                <a:gd name="T9" fmla="*/ 2 h 12"/>
                <a:gd name="T10" fmla="*/ 0 w 6"/>
                <a:gd name="T11" fmla="*/ 2 h 12"/>
                <a:gd name="T12" fmla="*/ 2 w 6"/>
                <a:gd name="T13" fmla="*/ 0 h 12"/>
                <a:gd name="T14" fmla="*/ 4 w 6"/>
                <a:gd name="T15" fmla="*/ 2 h 12"/>
                <a:gd name="T16" fmla="*/ 6 w 6"/>
                <a:gd name="T17" fmla="*/ 6 h 12"/>
                <a:gd name="T18" fmla="*/ 4 w 6"/>
                <a:gd name="T19" fmla="*/ 12 h 12"/>
                <a:gd name="T20" fmla="*/ 4 w 6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lnTo>
                    <a:pt x="4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6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5" name="Freeform 235"/>
            <p:cNvSpPr>
              <a:spLocks/>
            </p:cNvSpPr>
            <p:nvPr/>
          </p:nvSpPr>
          <p:spPr bwMode="auto">
            <a:xfrm>
              <a:off x="1920" y="3369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12 h 12"/>
                <a:gd name="T4" fmla="*/ 0 w 6"/>
                <a:gd name="T5" fmla="*/ 8 h 12"/>
                <a:gd name="T6" fmla="*/ 0 w 6"/>
                <a:gd name="T7" fmla="*/ 6 h 12"/>
                <a:gd name="T8" fmla="*/ 2 w 6"/>
                <a:gd name="T9" fmla="*/ 2 h 12"/>
                <a:gd name="T10" fmla="*/ 2 w 6"/>
                <a:gd name="T11" fmla="*/ 2 h 12"/>
                <a:gd name="T12" fmla="*/ 4 w 6"/>
                <a:gd name="T13" fmla="*/ 0 h 12"/>
                <a:gd name="T14" fmla="*/ 6 w 6"/>
                <a:gd name="T15" fmla="*/ 4 h 12"/>
                <a:gd name="T16" fmla="*/ 4 w 6"/>
                <a:gd name="T17" fmla="*/ 8 h 12"/>
                <a:gd name="T18" fmla="*/ 0 w 6"/>
                <a:gd name="T19" fmla="*/ 12 h 12"/>
                <a:gd name="T20" fmla="*/ 0 w 6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6" name="Freeform 236"/>
            <p:cNvSpPr>
              <a:spLocks/>
            </p:cNvSpPr>
            <p:nvPr/>
          </p:nvSpPr>
          <p:spPr bwMode="auto">
            <a:xfrm>
              <a:off x="1920" y="3373"/>
              <a:ext cx="12" cy="8"/>
            </a:xfrm>
            <a:custGeom>
              <a:avLst/>
              <a:gdLst>
                <a:gd name="T0" fmla="*/ 0 w 12"/>
                <a:gd name="T1" fmla="*/ 8 h 8"/>
                <a:gd name="T2" fmla="*/ 0 w 12"/>
                <a:gd name="T3" fmla="*/ 8 h 8"/>
                <a:gd name="T4" fmla="*/ 2 w 12"/>
                <a:gd name="T5" fmla="*/ 4 h 8"/>
                <a:gd name="T6" fmla="*/ 4 w 12"/>
                <a:gd name="T7" fmla="*/ 2 h 8"/>
                <a:gd name="T8" fmla="*/ 8 w 12"/>
                <a:gd name="T9" fmla="*/ 0 h 8"/>
                <a:gd name="T10" fmla="*/ 8 w 12"/>
                <a:gd name="T11" fmla="*/ 0 h 8"/>
                <a:gd name="T12" fmla="*/ 12 w 12"/>
                <a:gd name="T13" fmla="*/ 0 h 8"/>
                <a:gd name="T14" fmla="*/ 12 w 12"/>
                <a:gd name="T15" fmla="*/ 2 h 8"/>
                <a:gd name="T16" fmla="*/ 8 w 12"/>
                <a:gd name="T17" fmla="*/ 6 h 8"/>
                <a:gd name="T18" fmla="*/ 0 w 12"/>
                <a:gd name="T19" fmla="*/ 8 h 8"/>
                <a:gd name="T20" fmla="*/ 0 w 12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7" name="Freeform 237"/>
            <p:cNvSpPr>
              <a:spLocks/>
            </p:cNvSpPr>
            <p:nvPr/>
          </p:nvSpPr>
          <p:spPr bwMode="auto">
            <a:xfrm>
              <a:off x="1920" y="3377"/>
              <a:ext cx="16" cy="4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4 w 16"/>
                <a:gd name="T5" fmla="*/ 2 h 4"/>
                <a:gd name="T6" fmla="*/ 8 w 16"/>
                <a:gd name="T7" fmla="*/ 0 h 4"/>
                <a:gd name="T8" fmla="*/ 14 w 16"/>
                <a:gd name="T9" fmla="*/ 0 h 4"/>
                <a:gd name="T10" fmla="*/ 14 w 16"/>
                <a:gd name="T11" fmla="*/ 0 h 4"/>
                <a:gd name="T12" fmla="*/ 16 w 16"/>
                <a:gd name="T13" fmla="*/ 0 h 4"/>
                <a:gd name="T14" fmla="*/ 14 w 16"/>
                <a:gd name="T15" fmla="*/ 2 h 4"/>
                <a:gd name="T16" fmla="*/ 10 w 16"/>
                <a:gd name="T17" fmla="*/ 4 h 4"/>
                <a:gd name="T18" fmla="*/ 0 w 16"/>
                <a:gd name="T19" fmla="*/ 4 h 4"/>
                <a:gd name="T20" fmla="*/ 0 w 16"/>
                <a:gd name="T21" fmla="*/ 4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8" name="Freeform 238"/>
            <p:cNvSpPr>
              <a:spLocks/>
            </p:cNvSpPr>
            <p:nvPr/>
          </p:nvSpPr>
          <p:spPr bwMode="auto">
            <a:xfrm>
              <a:off x="1922" y="3381"/>
              <a:ext cx="16" cy="4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0 h 4"/>
                <a:gd name="T4" fmla="*/ 4 w 16"/>
                <a:gd name="T5" fmla="*/ 0 h 4"/>
                <a:gd name="T6" fmla="*/ 14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2 w 16"/>
                <a:gd name="T13" fmla="*/ 4 h 4"/>
                <a:gd name="T14" fmla="*/ 6 w 16"/>
                <a:gd name="T15" fmla="*/ 4 h 4"/>
                <a:gd name="T16" fmla="*/ 0 w 16"/>
                <a:gd name="T17" fmla="*/ 0 h 4"/>
                <a:gd name="T18" fmla="*/ 0 w 16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49" name="Freeform 239"/>
            <p:cNvSpPr>
              <a:spLocks/>
            </p:cNvSpPr>
            <p:nvPr/>
          </p:nvSpPr>
          <p:spPr bwMode="auto">
            <a:xfrm>
              <a:off x="1922" y="3383"/>
              <a:ext cx="14" cy="6"/>
            </a:xfrm>
            <a:custGeom>
              <a:avLst/>
              <a:gdLst>
                <a:gd name="T0" fmla="*/ 0 w 14"/>
                <a:gd name="T1" fmla="*/ 0 h 6"/>
                <a:gd name="T2" fmla="*/ 0 w 14"/>
                <a:gd name="T3" fmla="*/ 0 h 6"/>
                <a:gd name="T4" fmla="*/ 4 w 14"/>
                <a:gd name="T5" fmla="*/ 0 h 6"/>
                <a:gd name="T6" fmla="*/ 8 w 14"/>
                <a:gd name="T7" fmla="*/ 2 h 6"/>
                <a:gd name="T8" fmla="*/ 12 w 14"/>
                <a:gd name="T9" fmla="*/ 4 h 6"/>
                <a:gd name="T10" fmla="*/ 12 w 14"/>
                <a:gd name="T11" fmla="*/ 4 h 6"/>
                <a:gd name="T12" fmla="*/ 14 w 14"/>
                <a:gd name="T13" fmla="*/ 6 h 6"/>
                <a:gd name="T14" fmla="*/ 10 w 14"/>
                <a:gd name="T15" fmla="*/ 6 h 6"/>
                <a:gd name="T16" fmla="*/ 4 w 14"/>
                <a:gd name="T17" fmla="*/ 4 h 6"/>
                <a:gd name="T18" fmla="*/ 0 w 14"/>
                <a:gd name="T19" fmla="*/ 0 h 6"/>
                <a:gd name="T20" fmla="*/ 0 w 14"/>
                <a:gd name="T21" fmla="*/ 0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6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0" name="Freeform 240"/>
            <p:cNvSpPr>
              <a:spLocks/>
            </p:cNvSpPr>
            <p:nvPr/>
          </p:nvSpPr>
          <p:spPr bwMode="auto">
            <a:xfrm>
              <a:off x="1920" y="3383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0 h 10"/>
                <a:gd name="T4" fmla="*/ 6 w 10"/>
                <a:gd name="T5" fmla="*/ 2 h 10"/>
                <a:gd name="T6" fmla="*/ 8 w 10"/>
                <a:gd name="T7" fmla="*/ 4 h 10"/>
                <a:gd name="T8" fmla="*/ 10 w 10"/>
                <a:gd name="T9" fmla="*/ 8 h 10"/>
                <a:gd name="T10" fmla="*/ 10 w 10"/>
                <a:gd name="T11" fmla="*/ 8 h 10"/>
                <a:gd name="T12" fmla="*/ 10 w 10"/>
                <a:gd name="T13" fmla="*/ 10 h 10"/>
                <a:gd name="T14" fmla="*/ 6 w 10"/>
                <a:gd name="T15" fmla="*/ 10 h 10"/>
                <a:gd name="T16" fmla="*/ 2 w 10"/>
                <a:gd name="T17" fmla="*/ 6 h 10"/>
                <a:gd name="T18" fmla="*/ 0 w 10"/>
                <a:gd name="T19" fmla="*/ 0 h 10"/>
                <a:gd name="T20" fmla="*/ 0 w 10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1" name="Freeform 241"/>
            <p:cNvSpPr>
              <a:spLocks/>
            </p:cNvSpPr>
            <p:nvPr/>
          </p:nvSpPr>
          <p:spPr bwMode="auto">
            <a:xfrm>
              <a:off x="1918" y="3383"/>
              <a:ext cx="6" cy="12"/>
            </a:xfrm>
            <a:custGeom>
              <a:avLst/>
              <a:gdLst>
                <a:gd name="T0" fmla="*/ 2 w 6"/>
                <a:gd name="T1" fmla="*/ 0 h 12"/>
                <a:gd name="T2" fmla="*/ 2 w 6"/>
                <a:gd name="T3" fmla="*/ 0 h 12"/>
                <a:gd name="T4" fmla="*/ 4 w 6"/>
                <a:gd name="T5" fmla="*/ 4 h 12"/>
                <a:gd name="T6" fmla="*/ 6 w 6"/>
                <a:gd name="T7" fmla="*/ 6 h 12"/>
                <a:gd name="T8" fmla="*/ 6 w 6"/>
                <a:gd name="T9" fmla="*/ 10 h 12"/>
                <a:gd name="T10" fmla="*/ 6 w 6"/>
                <a:gd name="T11" fmla="*/ 10 h 12"/>
                <a:gd name="T12" fmla="*/ 4 w 6"/>
                <a:gd name="T13" fmla="*/ 12 h 12"/>
                <a:gd name="T14" fmla="*/ 2 w 6"/>
                <a:gd name="T15" fmla="*/ 10 h 12"/>
                <a:gd name="T16" fmla="*/ 0 w 6"/>
                <a:gd name="T17" fmla="*/ 6 h 12"/>
                <a:gd name="T18" fmla="*/ 2 w 6"/>
                <a:gd name="T19" fmla="*/ 0 h 12"/>
                <a:gd name="T20" fmla="*/ 2 w 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2" name="Freeform 242"/>
            <p:cNvSpPr>
              <a:spLocks/>
            </p:cNvSpPr>
            <p:nvPr/>
          </p:nvSpPr>
          <p:spPr bwMode="auto">
            <a:xfrm>
              <a:off x="1914" y="3383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0 h 12"/>
                <a:gd name="T4" fmla="*/ 6 w 6"/>
                <a:gd name="T5" fmla="*/ 4 h 12"/>
                <a:gd name="T6" fmla="*/ 6 w 6"/>
                <a:gd name="T7" fmla="*/ 8 h 12"/>
                <a:gd name="T8" fmla="*/ 4 w 6"/>
                <a:gd name="T9" fmla="*/ 10 h 12"/>
                <a:gd name="T10" fmla="*/ 4 w 6"/>
                <a:gd name="T11" fmla="*/ 10 h 12"/>
                <a:gd name="T12" fmla="*/ 0 w 6"/>
                <a:gd name="T13" fmla="*/ 12 h 12"/>
                <a:gd name="T14" fmla="*/ 0 w 6"/>
                <a:gd name="T15" fmla="*/ 10 h 12"/>
                <a:gd name="T16" fmla="*/ 0 w 6"/>
                <a:gd name="T17" fmla="*/ 6 h 12"/>
                <a:gd name="T18" fmla="*/ 6 w 6"/>
                <a:gd name="T19" fmla="*/ 0 h 12"/>
                <a:gd name="T20" fmla="*/ 6 w 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3" name="Freeform 243"/>
            <p:cNvSpPr>
              <a:spLocks/>
            </p:cNvSpPr>
            <p:nvPr/>
          </p:nvSpPr>
          <p:spPr bwMode="auto">
            <a:xfrm>
              <a:off x="1908" y="3383"/>
              <a:ext cx="12" cy="8"/>
            </a:xfrm>
            <a:custGeom>
              <a:avLst/>
              <a:gdLst>
                <a:gd name="T0" fmla="*/ 12 w 12"/>
                <a:gd name="T1" fmla="*/ 0 h 8"/>
                <a:gd name="T2" fmla="*/ 12 w 12"/>
                <a:gd name="T3" fmla="*/ 0 h 8"/>
                <a:gd name="T4" fmla="*/ 10 w 12"/>
                <a:gd name="T5" fmla="*/ 4 h 8"/>
                <a:gd name="T6" fmla="*/ 6 w 12"/>
                <a:gd name="T7" fmla="*/ 6 h 8"/>
                <a:gd name="T8" fmla="*/ 2 w 12"/>
                <a:gd name="T9" fmla="*/ 8 h 8"/>
                <a:gd name="T10" fmla="*/ 2 w 12"/>
                <a:gd name="T11" fmla="*/ 8 h 8"/>
                <a:gd name="T12" fmla="*/ 0 w 12"/>
                <a:gd name="T13" fmla="*/ 8 h 8"/>
                <a:gd name="T14" fmla="*/ 0 w 12"/>
                <a:gd name="T15" fmla="*/ 6 h 8"/>
                <a:gd name="T16" fmla="*/ 4 w 12"/>
                <a:gd name="T17" fmla="*/ 2 h 8"/>
                <a:gd name="T18" fmla="*/ 12 w 12"/>
                <a:gd name="T19" fmla="*/ 0 h 8"/>
                <a:gd name="T20" fmla="*/ 12 w 12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lnTo>
                    <a:pt x="12" y="0"/>
                  </a:lnTo>
                  <a:lnTo>
                    <a:pt x="10" y="4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4" name="Freeform 244"/>
            <p:cNvSpPr>
              <a:spLocks/>
            </p:cNvSpPr>
            <p:nvPr/>
          </p:nvSpPr>
          <p:spPr bwMode="auto">
            <a:xfrm>
              <a:off x="1904" y="3383"/>
              <a:ext cx="14" cy="4"/>
            </a:xfrm>
            <a:custGeom>
              <a:avLst/>
              <a:gdLst>
                <a:gd name="T0" fmla="*/ 14 w 14"/>
                <a:gd name="T1" fmla="*/ 0 h 4"/>
                <a:gd name="T2" fmla="*/ 14 w 14"/>
                <a:gd name="T3" fmla="*/ 0 h 4"/>
                <a:gd name="T4" fmla="*/ 10 w 14"/>
                <a:gd name="T5" fmla="*/ 2 h 4"/>
                <a:gd name="T6" fmla="*/ 6 w 14"/>
                <a:gd name="T7" fmla="*/ 4 h 4"/>
                <a:gd name="T8" fmla="*/ 2 w 14"/>
                <a:gd name="T9" fmla="*/ 4 h 4"/>
                <a:gd name="T10" fmla="*/ 2 w 14"/>
                <a:gd name="T11" fmla="*/ 4 h 4"/>
                <a:gd name="T12" fmla="*/ 0 w 14"/>
                <a:gd name="T13" fmla="*/ 4 h 4"/>
                <a:gd name="T14" fmla="*/ 2 w 14"/>
                <a:gd name="T15" fmla="*/ 2 h 4"/>
                <a:gd name="T16" fmla="*/ 6 w 14"/>
                <a:gd name="T17" fmla="*/ 0 h 4"/>
                <a:gd name="T18" fmla="*/ 14 w 14"/>
                <a:gd name="T19" fmla="*/ 0 h 4"/>
                <a:gd name="T20" fmla="*/ 14 w 14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5" name="Freeform 245"/>
            <p:cNvSpPr>
              <a:spLocks/>
            </p:cNvSpPr>
            <p:nvPr/>
          </p:nvSpPr>
          <p:spPr bwMode="auto">
            <a:xfrm>
              <a:off x="1902" y="3379"/>
              <a:ext cx="16" cy="4"/>
            </a:xfrm>
            <a:custGeom>
              <a:avLst/>
              <a:gdLst>
                <a:gd name="T0" fmla="*/ 16 w 16"/>
                <a:gd name="T1" fmla="*/ 4 h 4"/>
                <a:gd name="T2" fmla="*/ 16 w 16"/>
                <a:gd name="T3" fmla="*/ 4 h 4"/>
                <a:gd name="T4" fmla="*/ 12 w 16"/>
                <a:gd name="T5" fmla="*/ 4 h 4"/>
                <a:gd name="T6" fmla="*/ 2 w 16"/>
                <a:gd name="T7" fmla="*/ 4 h 4"/>
                <a:gd name="T8" fmla="*/ 2 w 16"/>
                <a:gd name="T9" fmla="*/ 4 h 4"/>
                <a:gd name="T10" fmla="*/ 0 w 16"/>
                <a:gd name="T11" fmla="*/ 2 h 4"/>
                <a:gd name="T12" fmla="*/ 4 w 16"/>
                <a:gd name="T13" fmla="*/ 0 h 4"/>
                <a:gd name="T14" fmla="*/ 8 w 16"/>
                <a:gd name="T15" fmla="*/ 0 h 4"/>
                <a:gd name="T16" fmla="*/ 16 w 16"/>
                <a:gd name="T17" fmla="*/ 4 h 4"/>
                <a:gd name="T18" fmla="*/ 16 w 16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4">
                  <a:moveTo>
                    <a:pt x="16" y="4"/>
                  </a:moveTo>
                  <a:lnTo>
                    <a:pt x="16" y="4"/>
                  </a:lnTo>
                  <a:lnTo>
                    <a:pt x="1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6" name="Freeform 246"/>
            <p:cNvSpPr>
              <a:spLocks/>
            </p:cNvSpPr>
            <p:nvPr/>
          </p:nvSpPr>
          <p:spPr bwMode="auto">
            <a:xfrm>
              <a:off x="1904" y="3375"/>
              <a:ext cx="14" cy="6"/>
            </a:xfrm>
            <a:custGeom>
              <a:avLst/>
              <a:gdLst>
                <a:gd name="T0" fmla="*/ 14 w 14"/>
                <a:gd name="T1" fmla="*/ 6 h 6"/>
                <a:gd name="T2" fmla="*/ 14 w 14"/>
                <a:gd name="T3" fmla="*/ 6 h 6"/>
                <a:gd name="T4" fmla="*/ 10 w 14"/>
                <a:gd name="T5" fmla="*/ 6 h 6"/>
                <a:gd name="T6" fmla="*/ 6 w 14"/>
                <a:gd name="T7" fmla="*/ 4 h 6"/>
                <a:gd name="T8" fmla="*/ 2 w 14"/>
                <a:gd name="T9" fmla="*/ 2 h 6"/>
                <a:gd name="T10" fmla="*/ 2 w 14"/>
                <a:gd name="T11" fmla="*/ 2 h 6"/>
                <a:gd name="T12" fmla="*/ 0 w 14"/>
                <a:gd name="T13" fmla="*/ 0 h 6"/>
                <a:gd name="T14" fmla="*/ 4 w 14"/>
                <a:gd name="T15" fmla="*/ 0 h 6"/>
                <a:gd name="T16" fmla="*/ 10 w 14"/>
                <a:gd name="T17" fmla="*/ 2 h 6"/>
                <a:gd name="T18" fmla="*/ 14 w 14"/>
                <a:gd name="T19" fmla="*/ 6 h 6"/>
                <a:gd name="T20" fmla="*/ 14 w 14"/>
                <a:gd name="T21" fmla="*/ 6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lnTo>
                    <a:pt x="14" y="6"/>
                  </a:lnTo>
                  <a:lnTo>
                    <a:pt x="10" y="6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7" name="Freeform 247"/>
            <p:cNvSpPr>
              <a:spLocks/>
            </p:cNvSpPr>
            <p:nvPr/>
          </p:nvSpPr>
          <p:spPr bwMode="auto">
            <a:xfrm>
              <a:off x="1914" y="3379"/>
              <a:ext cx="10" cy="6"/>
            </a:xfrm>
            <a:custGeom>
              <a:avLst/>
              <a:gdLst>
                <a:gd name="T0" fmla="*/ 10 w 10"/>
                <a:gd name="T1" fmla="*/ 4 h 6"/>
                <a:gd name="T2" fmla="*/ 10 w 10"/>
                <a:gd name="T3" fmla="*/ 4 h 6"/>
                <a:gd name="T4" fmla="*/ 10 w 10"/>
                <a:gd name="T5" fmla="*/ 6 h 6"/>
                <a:gd name="T6" fmla="*/ 6 w 10"/>
                <a:gd name="T7" fmla="*/ 6 h 6"/>
                <a:gd name="T8" fmla="*/ 6 w 10"/>
                <a:gd name="T9" fmla="*/ 6 h 6"/>
                <a:gd name="T10" fmla="*/ 2 w 10"/>
                <a:gd name="T11" fmla="*/ 6 h 6"/>
                <a:gd name="T12" fmla="*/ 0 w 10"/>
                <a:gd name="T13" fmla="*/ 2 h 6"/>
                <a:gd name="T14" fmla="*/ 0 w 10"/>
                <a:gd name="T15" fmla="*/ 2 h 6"/>
                <a:gd name="T16" fmla="*/ 2 w 10"/>
                <a:gd name="T17" fmla="*/ 0 h 6"/>
                <a:gd name="T18" fmla="*/ 6 w 10"/>
                <a:gd name="T19" fmla="*/ 0 h 6"/>
                <a:gd name="T20" fmla="*/ 6 w 10"/>
                <a:gd name="T21" fmla="*/ 0 h 6"/>
                <a:gd name="T22" fmla="*/ 10 w 10"/>
                <a:gd name="T23" fmla="*/ 0 h 6"/>
                <a:gd name="T24" fmla="*/ 10 w 10"/>
                <a:gd name="T25" fmla="*/ 4 h 6"/>
                <a:gd name="T26" fmla="*/ 10 w 10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lnTo>
                    <a:pt x="10" y="4"/>
                  </a:lnTo>
                  <a:lnTo>
                    <a:pt x="10" y="6"/>
                  </a:lnTo>
                  <a:lnTo>
                    <a:pt x="6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8" name="Freeform 248"/>
            <p:cNvSpPr>
              <a:spLocks/>
            </p:cNvSpPr>
            <p:nvPr/>
          </p:nvSpPr>
          <p:spPr bwMode="auto">
            <a:xfrm>
              <a:off x="2416" y="3373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6 h 6"/>
                <a:gd name="T4" fmla="*/ 2 w 6"/>
                <a:gd name="T5" fmla="*/ 4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0 h 6"/>
                <a:gd name="T12" fmla="*/ 2 w 6"/>
                <a:gd name="T13" fmla="*/ 0 h 6"/>
                <a:gd name="T14" fmla="*/ 4 w 6"/>
                <a:gd name="T15" fmla="*/ 2 h 6"/>
                <a:gd name="T16" fmla="*/ 6 w 6"/>
                <a:gd name="T17" fmla="*/ 6 h 6"/>
                <a:gd name="T18" fmla="*/ 6 w 6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59" name="Freeform 249"/>
            <p:cNvSpPr>
              <a:spLocks/>
            </p:cNvSpPr>
            <p:nvPr/>
          </p:nvSpPr>
          <p:spPr bwMode="auto">
            <a:xfrm>
              <a:off x="2420" y="3371"/>
              <a:ext cx="2" cy="8"/>
            </a:xfrm>
            <a:custGeom>
              <a:avLst/>
              <a:gdLst>
                <a:gd name="T0" fmla="*/ 2 w 2"/>
                <a:gd name="T1" fmla="*/ 8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2 h 8"/>
                <a:gd name="T8" fmla="*/ 0 w 2"/>
                <a:gd name="T9" fmla="*/ 2 h 8"/>
                <a:gd name="T10" fmla="*/ 0 w 2"/>
                <a:gd name="T11" fmla="*/ 0 h 8"/>
                <a:gd name="T12" fmla="*/ 2 w 2"/>
                <a:gd name="T13" fmla="*/ 2 h 8"/>
                <a:gd name="T14" fmla="*/ 2 w 2"/>
                <a:gd name="T15" fmla="*/ 4 h 8"/>
                <a:gd name="T16" fmla="*/ 2 w 2"/>
                <a:gd name="T17" fmla="*/ 8 h 8"/>
                <a:gd name="T18" fmla="*/ 2 w 2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0" name="Freeform 250"/>
            <p:cNvSpPr>
              <a:spLocks/>
            </p:cNvSpPr>
            <p:nvPr/>
          </p:nvSpPr>
          <p:spPr bwMode="auto">
            <a:xfrm>
              <a:off x="2422" y="3373"/>
              <a:ext cx="4" cy="6"/>
            </a:xfrm>
            <a:custGeom>
              <a:avLst/>
              <a:gdLst>
                <a:gd name="T0" fmla="*/ 0 w 4"/>
                <a:gd name="T1" fmla="*/ 6 h 6"/>
                <a:gd name="T2" fmla="*/ 0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2 w 4"/>
                <a:gd name="T9" fmla="*/ 0 h 6"/>
                <a:gd name="T10" fmla="*/ 4 w 4"/>
                <a:gd name="T11" fmla="*/ 0 h 6"/>
                <a:gd name="T12" fmla="*/ 4 w 4"/>
                <a:gd name="T13" fmla="*/ 0 h 6"/>
                <a:gd name="T14" fmla="*/ 4 w 4"/>
                <a:gd name="T15" fmla="*/ 4 h 6"/>
                <a:gd name="T16" fmla="*/ 0 w 4"/>
                <a:gd name="T17" fmla="*/ 6 h 6"/>
                <a:gd name="T18" fmla="*/ 0 w 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1" name="Freeform 251"/>
            <p:cNvSpPr>
              <a:spLocks/>
            </p:cNvSpPr>
            <p:nvPr/>
          </p:nvSpPr>
          <p:spPr bwMode="auto">
            <a:xfrm>
              <a:off x="2422" y="3375"/>
              <a:ext cx="8" cy="4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2 w 8"/>
                <a:gd name="T5" fmla="*/ 2 h 4"/>
                <a:gd name="T6" fmla="*/ 6 w 8"/>
                <a:gd name="T7" fmla="*/ 0 h 4"/>
                <a:gd name="T8" fmla="*/ 6 w 8"/>
                <a:gd name="T9" fmla="*/ 0 h 4"/>
                <a:gd name="T10" fmla="*/ 8 w 8"/>
                <a:gd name="T11" fmla="*/ 0 h 4"/>
                <a:gd name="T12" fmla="*/ 8 w 8"/>
                <a:gd name="T13" fmla="*/ 2 h 4"/>
                <a:gd name="T14" fmla="*/ 6 w 8"/>
                <a:gd name="T15" fmla="*/ 4 h 4"/>
                <a:gd name="T16" fmla="*/ 0 w 8"/>
                <a:gd name="T17" fmla="*/ 4 h 4"/>
                <a:gd name="T18" fmla="*/ 0 w 8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2" name="Freeform 252"/>
            <p:cNvSpPr>
              <a:spLocks/>
            </p:cNvSpPr>
            <p:nvPr/>
          </p:nvSpPr>
          <p:spPr bwMode="auto">
            <a:xfrm>
              <a:off x="2422" y="3377"/>
              <a:ext cx="12" cy="4"/>
            </a:xfrm>
            <a:custGeom>
              <a:avLst/>
              <a:gdLst>
                <a:gd name="T0" fmla="*/ 0 w 12"/>
                <a:gd name="T1" fmla="*/ 2 h 4"/>
                <a:gd name="T2" fmla="*/ 0 w 12"/>
                <a:gd name="T3" fmla="*/ 2 h 4"/>
                <a:gd name="T4" fmla="*/ 4 w 12"/>
                <a:gd name="T5" fmla="*/ 2 h 4"/>
                <a:gd name="T6" fmla="*/ 10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2 h 4"/>
                <a:gd name="T14" fmla="*/ 6 w 12"/>
                <a:gd name="T15" fmla="*/ 4 h 4"/>
                <a:gd name="T16" fmla="*/ 0 w 12"/>
                <a:gd name="T17" fmla="*/ 2 h 4"/>
                <a:gd name="T18" fmla="*/ 0 w 12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3" name="Freeform 253"/>
            <p:cNvSpPr>
              <a:spLocks/>
            </p:cNvSpPr>
            <p:nvPr/>
          </p:nvSpPr>
          <p:spPr bwMode="auto">
            <a:xfrm>
              <a:off x="2424" y="3379"/>
              <a:ext cx="10" cy="4"/>
            </a:xfrm>
            <a:custGeom>
              <a:avLst/>
              <a:gdLst>
                <a:gd name="T0" fmla="*/ 0 w 10"/>
                <a:gd name="T1" fmla="*/ 2 h 4"/>
                <a:gd name="T2" fmla="*/ 0 w 10"/>
                <a:gd name="T3" fmla="*/ 2 h 4"/>
                <a:gd name="T4" fmla="*/ 2 w 10"/>
                <a:gd name="T5" fmla="*/ 0 h 4"/>
                <a:gd name="T6" fmla="*/ 8 w 10"/>
                <a:gd name="T7" fmla="*/ 2 h 4"/>
                <a:gd name="T8" fmla="*/ 8 w 10"/>
                <a:gd name="T9" fmla="*/ 2 h 4"/>
                <a:gd name="T10" fmla="*/ 10 w 10"/>
                <a:gd name="T11" fmla="*/ 4 h 4"/>
                <a:gd name="T12" fmla="*/ 8 w 10"/>
                <a:gd name="T13" fmla="*/ 4 h 4"/>
                <a:gd name="T14" fmla="*/ 4 w 10"/>
                <a:gd name="T15" fmla="*/ 4 h 4"/>
                <a:gd name="T16" fmla="*/ 0 w 10"/>
                <a:gd name="T17" fmla="*/ 2 h 4"/>
                <a:gd name="T18" fmla="*/ 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4" name="Freeform 254"/>
            <p:cNvSpPr>
              <a:spLocks/>
            </p:cNvSpPr>
            <p:nvPr/>
          </p:nvSpPr>
          <p:spPr bwMode="auto">
            <a:xfrm>
              <a:off x="2424" y="3381"/>
              <a:ext cx="8" cy="4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2 w 8"/>
                <a:gd name="T5" fmla="*/ 0 h 4"/>
                <a:gd name="T6" fmla="*/ 8 w 8"/>
                <a:gd name="T7" fmla="*/ 4 h 4"/>
                <a:gd name="T8" fmla="*/ 8 w 8"/>
                <a:gd name="T9" fmla="*/ 4 h 4"/>
                <a:gd name="T10" fmla="*/ 8 w 8"/>
                <a:gd name="T11" fmla="*/ 4 h 4"/>
                <a:gd name="T12" fmla="*/ 6 w 8"/>
                <a:gd name="T13" fmla="*/ 4 h 4"/>
                <a:gd name="T14" fmla="*/ 2 w 8"/>
                <a:gd name="T15" fmla="*/ 4 h 4"/>
                <a:gd name="T16" fmla="*/ 0 w 8"/>
                <a:gd name="T17" fmla="*/ 0 h 4"/>
                <a:gd name="T18" fmla="*/ 0 w 8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5" name="Freeform 255"/>
            <p:cNvSpPr>
              <a:spLocks/>
            </p:cNvSpPr>
            <p:nvPr/>
          </p:nvSpPr>
          <p:spPr bwMode="auto">
            <a:xfrm>
              <a:off x="2422" y="3381"/>
              <a:ext cx="6" cy="8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4 w 6"/>
                <a:gd name="T5" fmla="*/ 2 h 8"/>
                <a:gd name="T6" fmla="*/ 6 w 6"/>
                <a:gd name="T7" fmla="*/ 6 h 8"/>
                <a:gd name="T8" fmla="*/ 6 w 6"/>
                <a:gd name="T9" fmla="*/ 6 h 8"/>
                <a:gd name="T10" fmla="*/ 6 w 6"/>
                <a:gd name="T11" fmla="*/ 8 h 8"/>
                <a:gd name="T12" fmla="*/ 4 w 6"/>
                <a:gd name="T13" fmla="*/ 6 h 8"/>
                <a:gd name="T14" fmla="*/ 2 w 6"/>
                <a:gd name="T15" fmla="*/ 4 h 8"/>
                <a:gd name="T16" fmla="*/ 0 w 6"/>
                <a:gd name="T17" fmla="*/ 0 h 8"/>
                <a:gd name="T18" fmla="*/ 0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6" name="Freeform 256"/>
            <p:cNvSpPr>
              <a:spLocks/>
            </p:cNvSpPr>
            <p:nvPr/>
          </p:nvSpPr>
          <p:spPr bwMode="auto">
            <a:xfrm>
              <a:off x="2420" y="3381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4 w 4"/>
                <a:gd name="T5" fmla="*/ 2 h 8"/>
                <a:gd name="T6" fmla="*/ 4 w 4"/>
                <a:gd name="T7" fmla="*/ 8 h 8"/>
                <a:gd name="T8" fmla="*/ 4 w 4"/>
                <a:gd name="T9" fmla="*/ 8 h 8"/>
                <a:gd name="T10" fmla="*/ 2 w 4"/>
                <a:gd name="T11" fmla="*/ 8 h 8"/>
                <a:gd name="T12" fmla="*/ 2 w 4"/>
                <a:gd name="T13" fmla="*/ 6 h 8"/>
                <a:gd name="T14" fmla="*/ 0 w 4"/>
                <a:gd name="T15" fmla="*/ 4 h 8"/>
                <a:gd name="T16" fmla="*/ 2 w 4"/>
                <a:gd name="T17" fmla="*/ 0 h 8"/>
                <a:gd name="T18" fmla="*/ 2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7" name="Freeform 257"/>
            <p:cNvSpPr>
              <a:spLocks/>
            </p:cNvSpPr>
            <p:nvPr/>
          </p:nvSpPr>
          <p:spPr bwMode="auto">
            <a:xfrm>
              <a:off x="2416" y="3381"/>
              <a:ext cx="6" cy="8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2 h 8"/>
                <a:gd name="T6" fmla="*/ 4 w 6"/>
                <a:gd name="T7" fmla="*/ 6 h 8"/>
                <a:gd name="T8" fmla="*/ 4 w 6"/>
                <a:gd name="T9" fmla="*/ 6 h 8"/>
                <a:gd name="T10" fmla="*/ 2 w 6"/>
                <a:gd name="T11" fmla="*/ 8 h 8"/>
                <a:gd name="T12" fmla="*/ 0 w 6"/>
                <a:gd name="T13" fmla="*/ 6 h 8"/>
                <a:gd name="T14" fmla="*/ 2 w 6"/>
                <a:gd name="T15" fmla="*/ 2 h 8"/>
                <a:gd name="T16" fmla="*/ 6 w 6"/>
                <a:gd name="T17" fmla="*/ 0 h 8"/>
                <a:gd name="T18" fmla="*/ 6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8" name="Freeform 258"/>
            <p:cNvSpPr>
              <a:spLocks/>
            </p:cNvSpPr>
            <p:nvPr/>
          </p:nvSpPr>
          <p:spPr bwMode="auto">
            <a:xfrm>
              <a:off x="2414" y="3381"/>
              <a:ext cx="8" cy="6"/>
            </a:xfrm>
            <a:custGeom>
              <a:avLst/>
              <a:gdLst>
                <a:gd name="T0" fmla="*/ 8 w 8"/>
                <a:gd name="T1" fmla="*/ 0 h 6"/>
                <a:gd name="T2" fmla="*/ 8 w 8"/>
                <a:gd name="T3" fmla="*/ 0 h 6"/>
                <a:gd name="T4" fmla="*/ 6 w 8"/>
                <a:gd name="T5" fmla="*/ 2 h 6"/>
                <a:gd name="T6" fmla="*/ 2 w 8"/>
                <a:gd name="T7" fmla="*/ 6 h 6"/>
                <a:gd name="T8" fmla="*/ 2 w 8"/>
                <a:gd name="T9" fmla="*/ 6 h 6"/>
                <a:gd name="T10" fmla="*/ 0 w 8"/>
                <a:gd name="T11" fmla="*/ 4 h 6"/>
                <a:gd name="T12" fmla="*/ 0 w 8"/>
                <a:gd name="T13" fmla="*/ 4 h 6"/>
                <a:gd name="T14" fmla="*/ 2 w 8"/>
                <a:gd name="T15" fmla="*/ 2 h 6"/>
                <a:gd name="T16" fmla="*/ 8 w 8"/>
                <a:gd name="T17" fmla="*/ 0 h 6"/>
                <a:gd name="T18" fmla="*/ 8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69" name="Freeform 259"/>
            <p:cNvSpPr>
              <a:spLocks/>
            </p:cNvSpPr>
            <p:nvPr/>
          </p:nvSpPr>
          <p:spPr bwMode="auto">
            <a:xfrm>
              <a:off x="2410" y="3379"/>
              <a:ext cx="12" cy="4"/>
            </a:xfrm>
            <a:custGeom>
              <a:avLst/>
              <a:gdLst>
                <a:gd name="T0" fmla="*/ 12 w 12"/>
                <a:gd name="T1" fmla="*/ 2 h 4"/>
                <a:gd name="T2" fmla="*/ 12 w 12"/>
                <a:gd name="T3" fmla="*/ 2 h 4"/>
                <a:gd name="T4" fmla="*/ 8 w 12"/>
                <a:gd name="T5" fmla="*/ 2 h 4"/>
                <a:gd name="T6" fmla="*/ 2 w 12"/>
                <a:gd name="T7" fmla="*/ 4 h 4"/>
                <a:gd name="T8" fmla="*/ 2 w 12"/>
                <a:gd name="T9" fmla="*/ 4 h 4"/>
                <a:gd name="T10" fmla="*/ 0 w 12"/>
                <a:gd name="T11" fmla="*/ 4 h 4"/>
                <a:gd name="T12" fmla="*/ 2 w 12"/>
                <a:gd name="T13" fmla="*/ 2 h 4"/>
                <a:gd name="T14" fmla="*/ 6 w 12"/>
                <a:gd name="T15" fmla="*/ 0 h 4"/>
                <a:gd name="T16" fmla="*/ 12 w 12"/>
                <a:gd name="T17" fmla="*/ 2 h 4"/>
                <a:gd name="T18" fmla="*/ 12 w 12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4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0" name="Freeform 260"/>
            <p:cNvSpPr>
              <a:spLocks/>
            </p:cNvSpPr>
            <p:nvPr/>
          </p:nvSpPr>
          <p:spPr bwMode="auto">
            <a:xfrm>
              <a:off x="2410" y="3377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8 w 10"/>
                <a:gd name="T5" fmla="*/ 4 h 4"/>
                <a:gd name="T6" fmla="*/ 2 w 10"/>
                <a:gd name="T7" fmla="*/ 2 h 4"/>
                <a:gd name="T8" fmla="*/ 2 w 10"/>
                <a:gd name="T9" fmla="*/ 2 h 4"/>
                <a:gd name="T10" fmla="*/ 0 w 10"/>
                <a:gd name="T11" fmla="*/ 2 h 4"/>
                <a:gd name="T12" fmla="*/ 2 w 10"/>
                <a:gd name="T13" fmla="*/ 0 h 4"/>
                <a:gd name="T14" fmla="*/ 6 w 10"/>
                <a:gd name="T15" fmla="*/ 0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8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1" name="Freeform 261"/>
            <p:cNvSpPr>
              <a:spLocks/>
            </p:cNvSpPr>
            <p:nvPr/>
          </p:nvSpPr>
          <p:spPr bwMode="auto">
            <a:xfrm>
              <a:off x="2412" y="3375"/>
              <a:ext cx="8" cy="4"/>
            </a:xfrm>
            <a:custGeom>
              <a:avLst/>
              <a:gdLst>
                <a:gd name="T0" fmla="*/ 8 w 8"/>
                <a:gd name="T1" fmla="*/ 4 h 4"/>
                <a:gd name="T2" fmla="*/ 8 w 8"/>
                <a:gd name="T3" fmla="*/ 4 h 4"/>
                <a:gd name="T4" fmla="*/ 6 w 8"/>
                <a:gd name="T5" fmla="*/ 4 h 4"/>
                <a:gd name="T6" fmla="*/ 0 w 8"/>
                <a:gd name="T7" fmla="*/ 0 h 4"/>
                <a:gd name="T8" fmla="*/ 0 w 8"/>
                <a:gd name="T9" fmla="*/ 0 h 4"/>
                <a:gd name="T10" fmla="*/ 0 w 8"/>
                <a:gd name="T11" fmla="*/ 0 h 4"/>
                <a:gd name="T12" fmla="*/ 2 w 8"/>
                <a:gd name="T13" fmla="*/ 0 h 4"/>
                <a:gd name="T14" fmla="*/ 6 w 8"/>
                <a:gd name="T15" fmla="*/ 2 h 4"/>
                <a:gd name="T16" fmla="*/ 8 w 8"/>
                <a:gd name="T17" fmla="*/ 4 h 4"/>
                <a:gd name="T18" fmla="*/ 8 w 8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8" y="4"/>
                  </a:lnTo>
                  <a:lnTo>
                    <a:pt x="6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2" name="Freeform 262"/>
            <p:cNvSpPr>
              <a:spLocks/>
            </p:cNvSpPr>
            <p:nvPr/>
          </p:nvSpPr>
          <p:spPr bwMode="auto">
            <a:xfrm>
              <a:off x="2418" y="3377"/>
              <a:ext cx="8" cy="6"/>
            </a:xfrm>
            <a:custGeom>
              <a:avLst/>
              <a:gdLst>
                <a:gd name="T0" fmla="*/ 8 w 8"/>
                <a:gd name="T1" fmla="*/ 4 h 6"/>
                <a:gd name="T2" fmla="*/ 8 w 8"/>
                <a:gd name="T3" fmla="*/ 4 h 6"/>
                <a:gd name="T4" fmla="*/ 6 w 8"/>
                <a:gd name="T5" fmla="*/ 6 h 6"/>
                <a:gd name="T6" fmla="*/ 4 w 8"/>
                <a:gd name="T7" fmla="*/ 6 h 6"/>
                <a:gd name="T8" fmla="*/ 4 w 8"/>
                <a:gd name="T9" fmla="*/ 6 h 6"/>
                <a:gd name="T10" fmla="*/ 2 w 8"/>
                <a:gd name="T11" fmla="*/ 4 h 6"/>
                <a:gd name="T12" fmla="*/ 0 w 8"/>
                <a:gd name="T13" fmla="*/ 2 h 6"/>
                <a:gd name="T14" fmla="*/ 0 w 8"/>
                <a:gd name="T15" fmla="*/ 2 h 6"/>
                <a:gd name="T16" fmla="*/ 2 w 8"/>
                <a:gd name="T17" fmla="*/ 0 h 6"/>
                <a:gd name="T18" fmla="*/ 4 w 8"/>
                <a:gd name="T19" fmla="*/ 0 h 6"/>
                <a:gd name="T20" fmla="*/ 4 w 8"/>
                <a:gd name="T21" fmla="*/ 0 h 6"/>
                <a:gd name="T22" fmla="*/ 6 w 8"/>
                <a:gd name="T23" fmla="*/ 2 h 6"/>
                <a:gd name="T24" fmla="*/ 8 w 8"/>
                <a:gd name="T25" fmla="*/ 4 h 6"/>
                <a:gd name="T26" fmla="*/ 8 w 8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" h="6">
                  <a:moveTo>
                    <a:pt x="8" y="4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3" name="Freeform 263"/>
            <p:cNvSpPr>
              <a:spLocks/>
            </p:cNvSpPr>
            <p:nvPr/>
          </p:nvSpPr>
          <p:spPr bwMode="auto">
            <a:xfrm>
              <a:off x="1822" y="3367"/>
              <a:ext cx="6" cy="8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4 w 6"/>
                <a:gd name="T5" fmla="*/ 6 h 8"/>
                <a:gd name="T6" fmla="*/ 0 w 6"/>
                <a:gd name="T7" fmla="*/ 2 h 8"/>
                <a:gd name="T8" fmla="*/ 0 w 6"/>
                <a:gd name="T9" fmla="*/ 2 h 8"/>
                <a:gd name="T10" fmla="*/ 2 w 6"/>
                <a:gd name="T11" fmla="*/ 0 h 8"/>
                <a:gd name="T12" fmla="*/ 4 w 6"/>
                <a:gd name="T13" fmla="*/ 0 h 8"/>
                <a:gd name="T14" fmla="*/ 6 w 6"/>
                <a:gd name="T15" fmla="*/ 2 h 8"/>
                <a:gd name="T16" fmla="*/ 6 w 6"/>
                <a:gd name="T17" fmla="*/ 8 h 8"/>
                <a:gd name="T18" fmla="*/ 6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4" name="Freeform 264"/>
            <p:cNvSpPr>
              <a:spLocks/>
            </p:cNvSpPr>
            <p:nvPr/>
          </p:nvSpPr>
          <p:spPr bwMode="auto">
            <a:xfrm>
              <a:off x="1828" y="3365"/>
              <a:ext cx="2" cy="8"/>
            </a:xfrm>
            <a:custGeom>
              <a:avLst/>
              <a:gdLst>
                <a:gd name="T0" fmla="*/ 2 w 2"/>
                <a:gd name="T1" fmla="*/ 8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2 h 8"/>
                <a:gd name="T8" fmla="*/ 0 w 2"/>
                <a:gd name="T9" fmla="*/ 2 h 8"/>
                <a:gd name="T10" fmla="*/ 0 w 2"/>
                <a:gd name="T11" fmla="*/ 0 h 8"/>
                <a:gd name="T12" fmla="*/ 2 w 2"/>
                <a:gd name="T13" fmla="*/ 2 h 8"/>
                <a:gd name="T14" fmla="*/ 2 w 2"/>
                <a:gd name="T15" fmla="*/ 4 h 8"/>
                <a:gd name="T16" fmla="*/ 2 w 2"/>
                <a:gd name="T17" fmla="*/ 8 h 8"/>
                <a:gd name="T18" fmla="*/ 2 w 2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5" name="Freeform 265"/>
            <p:cNvSpPr>
              <a:spLocks/>
            </p:cNvSpPr>
            <p:nvPr/>
          </p:nvSpPr>
          <p:spPr bwMode="auto">
            <a:xfrm>
              <a:off x="1830" y="3367"/>
              <a:ext cx="4" cy="6"/>
            </a:xfrm>
            <a:custGeom>
              <a:avLst/>
              <a:gdLst>
                <a:gd name="T0" fmla="*/ 0 w 4"/>
                <a:gd name="T1" fmla="*/ 6 h 6"/>
                <a:gd name="T2" fmla="*/ 0 w 4"/>
                <a:gd name="T3" fmla="*/ 6 h 6"/>
                <a:gd name="T4" fmla="*/ 0 w 4"/>
                <a:gd name="T5" fmla="*/ 4 h 6"/>
                <a:gd name="T6" fmla="*/ 2 w 4"/>
                <a:gd name="T7" fmla="*/ 0 h 6"/>
                <a:gd name="T8" fmla="*/ 2 w 4"/>
                <a:gd name="T9" fmla="*/ 0 h 6"/>
                <a:gd name="T10" fmla="*/ 4 w 4"/>
                <a:gd name="T11" fmla="*/ 0 h 6"/>
                <a:gd name="T12" fmla="*/ 4 w 4"/>
                <a:gd name="T13" fmla="*/ 2 h 6"/>
                <a:gd name="T14" fmla="*/ 4 w 4"/>
                <a:gd name="T15" fmla="*/ 4 h 6"/>
                <a:gd name="T16" fmla="*/ 0 w 4"/>
                <a:gd name="T17" fmla="*/ 6 h 6"/>
                <a:gd name="T18" fmla="*/ 0 w 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6" name="Freeform 266"/>
            <p:cNvSpPr>
              <a:spLocks/>
            </p:cNvSpPr>
            <p:nvPr/>
          </p:nvSpPr>
          <p:spPr bwMode="auto">
            <a:xfrm>
              <a:off x="1830" y="3369"/>
              <a:ext cx="8" cy="6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2 w 8"/>
                <a:gd name="T5" fmla="*/ 2 h 6"/>
                <a:gd name="T6" fmla="*/ 6 w 8"/>
                <a:gd name="T7" fmla="*/ 0 h 6"/>
                <a:gd name="T8" fmla="*/ 6 w 8"/>
                <a:gd name="T9" fmla="*/ 0 h 6"/>
                <a:gd name="T10" fmla="*/ 8 w 8"/>
                <a:gd name="T11" fmla="*/ 0 h 6"/>
                <a:gd name="T12" fmla="*/ 8 w 8"/>
                <a:gd name="T13" fmla="*/ 2 h 6"/>
                <a:gd name="T14" fmla="*/ 6 w 8"/>
                <a:gd name="T15" fmla="*/ 4 h 6"/>
                <a:gd name="T16" fmla="*/ 0 w 8"/>
                <a:gd name="T17" fmla="*/ 6 h 6"/>
                <a:gd name="T18" fmla="*/ 0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7" name="Freeform 267"/>
            <p:cNvSpPr>
              <a:spLocks/>
            </p:cNvSpPr>
            <p:nvPr/>
          </p:nvSpPr>
          <p:spPr bwMode="auto">
            <a:xfrm>
              <a:off x="1830" y="3371"/>
              <a:ext cx="12" cy="4"/>
            </a:xfrm>
            <a:custGeom>
              <a:avLst/>
              <a:gdLst>
                <a:gd name="T0" fmla="*/ 0 w 12"/>
                <a:gd name="T1" fmla="*/ 4 h 4"/>
                <a:gd name="T2" fmla="*/ 0 w 12"/>
                <a:gd name="T3" fmla="*/ 4 h 4"/>
                <a:gd name="T4" fmla="*/ 4 w 12"/>
                <a:gd name="T5" fmla="*/ 2 h 4"/>
                <a:gd name="T6" fmla="*/ 10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  <a:gd name="T14" fmla="*/ 6 w 12"/>
                <a:gd name="T15" fmla="*/ 4 h 4"/>
                <a:gd name="T16" fmla="*/ 0 w 12"/>
                <a:gd name="T17" fmla="*/ 4 h 4"/>
                <a:gd name="T18" fmla="*/ 0 w 12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8" name="Freeform 268"/>
            <p:cNvSpPr>
              <a:spLocks/>
            </p:cNvSpPr>
            <p:nvPr/>
          </p:nvSpPr>
          <p:spPr bwMode="auto">
            <a:xfrm>
              <a:off x="1830" y="3375"/>
              <a:ext cx="12" cy="2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4 w 12"/>
                <a:gd name="T5" fmla="*/ 0 h 2"/>
                <a:gd name="T6" fmla="*/ 10 w 12"/>
                <a:gd name="T7" fmla="*/ 0 h 2"/>
                <a:gd name="T8" fmla="*/ 10 w 12"/>
                <a:gd name="T9" fmla="*/ 0 h 2"/>
                <a:gd name="T10" fmla="*/ 12 w 12"/>
                <a:gd name="T11" fmla="*/ 2 h 2"/>
                <a:gd name="T12" fmla="*/ 10 w 12"/>
                <a:gd name="T13" fmla="*/ 2 h 2"/>
                <a:gd name="T14" fmla="*/ 6 w 12"/>
                <a:gd name="T15" fmla="*/ 2 h 2"/>
                <a:gd name="T16" fmla="*/ 0 w 12"/>
                <a:gd name="T17" fmla="*/ 0 h 2"/>
                <a:gd name="T18" fmla="*/ 0 w 1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79" name="Freeform 269"/>
            <p:cNvSpPr>
              <a:spLocks/>
            </p:cNvSpPr>
            <p:nvPr/>
          </p:nvSpPr>
          <p:spPr bwMode="auto">
            <a:xfrm>
              <a:off x="1830" y="3375"/>
              <a:ext cx="10" cy="6"/>
            </a:xfrm>
            <a:custGeom>
              <a:avLst/>
              <a:gdLst>
                <a:gd name="T0" fmla="*/ 0 w 10"/>
                <a:gd name="T1" fmla="*/ 0 h 6"/>
                <a:gd name="T2" fmla="*/ 0 w 10"/>
                <a:gd name="T3" fmla="*/ 0 h 6"/>
                <a:gd name="T4" fmla="*/ 4 w 10"/>
                <a:gd name="T5" fmla="*/ 0 h 6"/>
                <a:gd name="T6" fmla="*/ 10 w 10"/>
                <a:gd name="T7" fmla="*/ 4 h 6"/>
                <a:gd name="T8" fmla="*/ 10 w 10"/>
                <a:gd name="T9" fmla="*/ 4 h 6"/>
                <a:gd name="T10" fmla="*/ 10 w 10"/>
                <a:gd name="T11" fmla="*/ 6 h 6"/>
                <a:gd name="T12" fmla="*/ 8 w 10"/>
                <a:gd name="T13" fmla="*/ 6 h 6"/>
                <a:gd name="T14" fmla="*/ 4 w 10"/>
                <a:gd name="T15" fmla="*/ 4 h 6"/>
                <a:gd name="T16" fmla="*/ 0 w 10"/>
                <a:gd name="T17" fmla="*/ 0 h 6"/>
                <a:gd name="T18" fmla="*/ 0 w 10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0" name="Freeform 270"/>
            <p:cNvSpPr>
              <a:spLocks/>
            </p:cNvSpPr>
            <p:nvPr/>
          </p:nvSpPr>
          <p:spPr bwMode="auto">
            <a:xfrm>
              <a:off x="1830" y="3375"/>
              <a:ext cx="6" cy="8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4 w 6"/>
                <a:gd name="T5" fmla="*/ 2 h 8"/>
                <a:gd name="T6" fmla="*/ 6 w 6"/>
                <a:gd name="T7" fmla="*/ 6 h 8"/>
                <a:gd name="T8" fmla="*/ 6 w 6"/>
                <a:gd name="T9" fmla="*/ 6 h 8"/>
                <a:gd name="T10" fmla="*/ 6 w 6"/>
                <a:gd name="T11" fmla="*/ 8 h 8"/>
                <a:gd name="T12" fmla="*/ 4 w 6"/>
                <a:gd name="T13" fmla="*/ 8 h 8"/>
                <a:gd name="T14" fmla="*/ 2 w 6"/>
                <a:gd name="T15" fmla="*/ 4 h 8"/>
                <a:gd name="T16" fmla="*/ 0 w 6"/>
                <a:gd name="T17" fmla="*/ 0 h 8"/>
                <a:gd name="T18" fmla="*/ 0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1" name="Freeform 271"/>
            <p:cNvSpPr>
              <a:spLocks/>
            </p:cNvSpPr>
            <p:nvPr/>
          </p:nvSpPr>
          <p:spPr bwMode="auto">
            <a:xfrm>
              <a:off x="1828" y="3375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4 w 4"/>
                <a:gd name="T5" fmla="*/ 2 h 8"/>
                <a:gd name="T6" fmla="*/ 4 w 4"/>
                <a:gd name="T7" fmla="*/ 8 h 8"/>
                <a:gd name="T8" fmla="*/ 4 w 4"/>
                <a:gd name="T9" fmla="*/ 8 h 8"/>
                <a:gd name="T10" fmla="*/ 2 w 4"/>
                <a:gd name="T11" fmla="*/ 8 h 8"/>
                <a:gd name="T12" fmla="*/ 2 w 4"/>
                <a:gd name="T13" fmla="*/ 8 h 8"/>
                <a:gd name="T14" fmla="*/ 0 w 4"/>
                <a:gd name="T15" fmla="*/ 4 h 8"/>
                <a:gd name="T16" fmla="*/ 2 w 4"/>
                <a:gd name="T17" fmla="*/ 0 h 8"/>
                <a:gd name="T18" fmla="*/ 2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2" name="Freeform 272"/>
            <p:cNvSpPr>
              <a:spLocks/>
            </p:cNvSpPr>
            <p:nvPr/>
          </p:nvSpPr>
          <p:spPr bwMode="auto">
            <a:xfrm>
              <a:off x="1824" y="3375"/>
              <a:ext cx="6" cy="8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4 h 8"/>
                <a:gd name="T6" fmla="*/ 4 w 6"/>
                <a:gd name="T7" fmla="*/ 8 h 8"/>
                <a:gd name="T8" fmla="*/ 4 w 6"/>
                <a:gd name="T9" fmla="*/ 8 h 8"/>
                <a:gd name="T10" fmla="*/ 2 w 6"/>
                <a:gd name="T11" fmla="*/ 8 h 8"/>
                <a:gd name="T12" fmla="*/ 0 w 6"/>
                <a:gd name="T13" fmla="*/ 6 h 8"/>
                <a:gd name="T14" fmla="*/ 2 w 6"/>
                <a:gd name="T15" fmla="*/ 4 h 8"/>
                <a:gd name="T16" fmla="*/ 6 w 6"/>
                <a:gd name="T17" fmla="*/ 0 h 8"/>
                <a:gd name="T18" fmla="*/ 6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3" name="Freeform 273"/>
            <p:cNvSpPr>
              <a:spLocks/>
            </p:cNvSpPr>
            <p:nvPr/>
          </p:nvSpPr>
          <p:spPr bwMode="auto">
            <a:xfrm>
              <a:off x="1822" y="3375"/>
              <a:ext cx="8" cy="6"/>
            </a:xfrm>
            <a:custGeom>
              <a:avLst/>
              <a:gdLst>
                <a:gd name="T0" fmla="*/ 8 w 8"/>
                <a:gd name="T1" fmla="*/ 0 h 6"/>
                <a:gd name="T2" fmla="*/ 8 w 8"/>
                <a:gd name="T3" fmla="*/ 0 h 6"/>
                <a:gd name="T4" fmla="*/ 6 w 8"/>
                <a:gd name="T5" fmla="*/ 2 h 6"/>
                <a:gd name="T6" fmla="*/ 2 w 8"/>
                <a:gd name="T7" fmla="*/ 6 h 6"/>
                <a:gd name="T8" fmla="*/ 2 w 8"/>
                <a:gd name="T9" fmla="*/ 6 h 6"/>
                <a:gd name="T10" fmla="*/ 0 w 8"/>
                <a:gd name="T11" fmla="*/ 6 h 6"/>
                <a:gd name="T12" fmla="*/ 0 w 8"/>
                <a:gd name="T13" fmla="*/ 4 h 6"/>
                <a:gd name="T14" fmla="*/ 2 w 8"/>
                <a:gd name="T15" fmla="*/ 2 h 6"/>
                <a:gd name="T16" fmla="*/ 8 w 8"/>
                <a:gd name="T17" fmla="*/ 0 h 6"/>
                <a:gd name="T18" fmla="*/ 8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4" name="Freeform 274"/>
            <p:cNvSpPr>
              <a:spLocks/>
            </p:cNvSpPr>
            <p:nvPr/>
          </p:nvSpPr>
          <p:spPr bwMode="auto">
            <a:xfrm>
              <a:off x="1818" y="3375"/>
              <a:ext cx="10" cy="2"/>
            </a:xfrm>
            <a:custGeom>
              <a:avLst/>
              <a:gdLst>
                <a:gd name="T0" fmla="*/ 10 w 10"/>
                <a:gd name="T1" fmla="*/ 0 h 2"/>
                <a:gd name="T2" fmla="*/ 10 w 10"/>
                <a:gd name="T3" fmla="*/ 0 h 2"/>
                <a:gd name="T4" fmla="*/ 8 w 10"/>
                <a:gd name="T5" fmla="*/ 2 h 2"/>
                <a:gd name="T6" fmla="*/ 2 w 10"/>
                <a:gd name="T7" fmla="*/ 2 h 2"/>
                <a:gd name="T8" fmla="*/ 2 w 10"/>
                <a:gd name="T9" fmla="*/ 2 h 2"/>
                <a:gd name="T10" fmla="*/ 0 w 10"/>
                <a:gd name="T11" fmla="*/ 2 h 2"/>
                <a:gd name="T12" fmla="*/ 2 w 10"/>
                <a:gd name="T13" fmla="*/ 0 h 2"/>
                <a:gd name="T14" fmla="*/ 6 w 10"/>
                <a:gd name="T15" fmla="*/ 0 h 2"/>
                <a:gd name="T16" fmla="*/ 10 w 10"/>
                <a:gd name="T17" fmla="*/ 0 h 2"/>
                <a:gd name="T18" fmla="*/ 1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5" name="Freeform 275"/>
            <p:cNvSpPr>
              <a:spLocks/>
            </p:cNvSpPr>
            <p:nvPr/>
          </p:nvSpPr>
          <p:spPr bwMode="auto">
            <a:xfrm>
              <a:off x="1818" y="3371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8 w 10"/>
                <a:gd name="T5" fmla="*/ 4 h 4"/>
                <a:gd name="T6" fmla="*/ 2 w 10"/>
                <a:gd name="T7" fmla="*/ 2 h 4"/>
                <a:gd name="T8" fmla="*/ 2 w 10"/>
                <a:gd name="T9" fmla="*/ 2 h 4"/>
                <a:gd name="T10" fmla="*/ 0 w 10"/>
                <a:gd name="T11" fmla="*/ 2 h 4"/>
                <a:gd name="T12" fmla="*/ 2 w 10"/>
                <a:gd name="T13" fmla="*/ 0 h 4"/>
                <a:gd name="T14" fmla="*/ 6 w 10"/>
                <a:gd name="T15" fmla="*/ 2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8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6" name="Freeform 276"/>
            <p:cNvSpPr>
              <a:spLocks/>
            </p:cNvSpPr>
            <p:nvPr/>
          </p:nvSpPr>
          <p:spPr bwMode="auto">
            <a:xfrm>
              <a:off x="1820" y="3369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6 w 8"/>
                <a:gd name="T5" fmla="*/ 4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2 w 8"/>
                <a:gd name="T13" fmla="*/ 0 h 6"/>
                <a:gd name="T14" fmla="*/ 6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7" name="Freeform 277"/>
            <p:cNvSpPr>
              <a:spLocks/>
            </p:cNvSpPr>
            <p:nvPr/>
          </p:nvSpPr>
          <p:spPr bwMode="auto">
            <a:xfrm>
              <a:off x="1826" y="3371"/>
              <a:ext cx="8" cy="6"/>
            </a:xfrm>
            <a:custGeom>
              <a:avLst/>
              <a:gdLst>
                <a:gd name="T0" fmla="*/ 8 w 8"/>
                <a:gd name="T1" fmla="*/ 4 h 6"/>
                <a:gd name="T2" fmla="*/ 8 w 8"/>
                <a:gd name="T3" fmla="*/ 4 h 6"/>
                <a:gd name="T4" fmla="*/ 6 w 8"/>
                <a:gd name="T5" fmla="*/ 6 h 6"/>
                <a:gd name="T6" fmla="*/ 4 w 8"/>
                <a:gd name="T7" fmla="*/ 6 h 6"/>
                <a:gd name="T8" fmla="*/ 4 w 8"/>
                <a:gd name="T9" fmla="*/ 6 h 6"/>
                <a:gd name="T10" fmla="*/ 0 w 8"/>
                <a:gd name="T11" fmla="*/ 4 h 6"/>
                <a:gd name="T12" fmla="*/ 0 w 8"/>
                <a:gd name="T13" fmla="*/ 2 h 6"/>
                <a:gd name="T14" fmla="*/ 0 w 8"/>
                <a:gd name="T15" fmla="*/ 2 h 6"/>
                <a:gd name="T16" fmla="*/ 2 w 8"/>
                <a:gd name="T17" fmla="*/ 2 h 6"/>
                <a:gd name="T18" fmla="*/ 4 w 8"/>
                <a:gd name="T19" fmla="*/ 0 h 6"/>
                <a:gd name="T20" fmla="*/ 4 w 8"/>
                <a:gd name="T21" fmla="*/ 0 h 6"/>
                <a:gd name="T22" fmla="*/ 6 w 8"/>
                <a:gd name="T23" fmla="*/ 2 h 6"/>
                <a:gd name="T24" fmla="*/ 8 w 8"/>
                <a:gd name="T25" fmla="*/ 4 h 6"/>
                <a:gd name="T26" fmla="*/ 8 w 8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" h="6">
                  <a:moveTo>
                    <a:pt x="8" y="4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2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8" name="Freeform 278"/>
            <p:cNvSpPr>
              <a:spLocks/>
            </p:cNvSpPr>
            <p:nvPr/>
          </p:nvSpPr>
          <p:spPr bwMode="auto">
            <a:xfrm>
              <a:off x="2474" y="3411"/>
              <a:ext cx="6" cy="8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4 w 6"/>
                <a:gd name="T5" fmla="*/ 6 h 8"/>
                <a:gd name="T6" fmla="*/ 0 w 6"/>
                <a:gd name="T7" fmla="*/ 2 h 8"/>
                <a:gd name="T8" fmla="*/ 0 w 6"/>
                <a:gd name="T9" fmla="*/ 2 h 8"/>
                <a:gd name="T10" fmla="*/ 0 w 6"/>
                <a:gd name="T11" fmla="*/ 0 h 8"/>
                <a:gd name="T12" fmla="*/ 4 w 6"/>
                <a:gd name="T13" fmla="*/ 2 h 8"/>
                <a:gd name="T14" fmla="*/ 6 w 6"/>
                <a:gd name="T15" fmla="*/ 4 h 8"/>
                <a:gd name="T16" fmla="*/ 6 w 6"/>
                <a:gd name="T17" fmla="*/ 8 h 8"/>
                <a:gd name="T18" fmla="*/ 6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89" name="Freeform 279"/>
            <p:cNvSpPr>
              <a:spLocks/>
            </p:cNvSpPr>
            <p:nvPr/>
          </p:nvSpPr>
          <p:spPr bwMode="auto">
            <a:xfrm>
              <a:off x="2478" y="3411"/>
              <a:ext cx="4" cy="8"/>
            </a:xfrm>
            <a:custGeom>
              <a:avLst/>
              <a:gdLst>
                <a:gd name="T0" fmla="*/ 2 w 4"/>
                <a:gd name="T1" fmla="*/ 8 h 8"/>
                <a:gd name="T2" fmla="*/ 2 w 4"/>
                <a:gd name="T3" fmla="*/ 8 h 8"/>
                <a:gd name="T4" fmla="*/ 2 w 4"/>
                <a:gd name="T5" fmla="*/ 6 h 8"/>
                <a:gd name="T6" fmla="*/ 0 w 4"/>
                <a:gd name="T7" fmla="*/ 0 h 8"/>
                <a:gd name="T8" fmla="*/ 0 w 4"/>
                <a:gd name="T9" fmla="*/ 0 h 8"/>
                <a:gd name="T10" fmla="*/ 2 w 4"/>
                <a:gd name="T11" fmla="*/ 0 h 8"/>
                <a:gd name="T12" fmla="*/ 4 w 4"/>
                <a:gd name="T13" fmla="*/ 2 h 8"/>
                <a:gd name="T14" fmla="*/ 4 w 4"/>
                <a:gd name="T15" fmla="*/ 4 h 8"/>
                <a:gd name="T16" fmla="*/ 2 w 4"/>
                <a:gd name="T17" fmla="*/ 8 h 8"/>
                <a:gd name="T18" fmla="*/ 2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0" name="Freeform 280"/>
            <p:cNvSpPr>
              <a:spLocks/>
            </p:cNvSpPr>
            <p:nvPr/>
          </p:nvSpPr>
          <p:spPr bwMode="auto">
            <a:xfrm>
              <a:off x="2482" y="3411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6 h 8"/>
                <a:gd name="T6" fmla="*/ 2 w 4"/>
                <a:gd name="T7" fmla="*/ 2 h 8"/>
                <a:gd name="T8" fmla="*/ 2 w 4"/>
                <a:gd name="T9" fmla="*/ 2 h 8"/>
                <a:gd name="T10" fmla="*/ 4 w 4"/>
                <a:gd name="T11" fmla="*/ 0 h 8"/>
                <a:gd name="T12" fmla="*/ 4 w 4"/>
                <a:gd name="T13" fmla="*/ 2 h 8"/>
                <a:gd name="T14" fmla="*/ 4 w 4"/>
                <a:gd name="T15" fmla="*/ 6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1" name="Freeform 281"/>
            <p:cNvSpPr>
              <a:spLocks/>
            </p:cNvSpPr>
            <p:nvPr/>
          </p:nvSpPr>
          <p:spPr bwMode="auto">
            <a:xfrm>
              <a:off x="2482" y="3413"/>
              <a:ext cx="8" cy="6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2 w 8"/>
                <a:gd name="T5" fmla="*/ 4 h 6"/>
                <a:gd name="T6" fmla="*/ 6 w 8"/>
                <a:gd name="T7" fmla="*/ 0 h 6"/>
                <a:gd name="T8" fmla="*/ 6 w 8"/>
                <a:gd name="T9" fmla="*/ 0 h 6"/>
                <a:gd name="T10" fmla="*/ 8 w 8"/>
                <a:gd name="T11" fmla="*/ 2 h 6"/>
                <a:gd name="T12" fmla="*/ 8 w 8"/>
                <a:gd name="T13" fmla="*/ 2 h 6"/>
                <a:gd name="T14" fmla="*/ 4 w 8"/>
                <a:gd name="T15" fmla="*/ 4 h 6"/>
                <a:gd name="T16" fmla="*/ 0 w 8"/>
                <a:gd name="T17" fmla="*/ 6 h 6"/>
                <a:gd name="T18" fmla="*/ 0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2" name="Freeform 282"/>
            <p:cNvSpPr>
              <a:spLocks/>
            </p:cNvSpPr>
            <p:nvPr/>
          </p:nvSpPr>
          <p:spPr bwMode="auto">
            <a:xfrm>
              <a:off x="2482" y="3417"/>
              <a:ext cx="10" cy="4"/>
            </a:xfrm>
            <a:custGeom>
              <a:avLst/>
              <a:gdLst>
                <a:gd name="T0" fmla="*/ 0 w 10"/>
                <a:gd name="T1" fmla="*/ 2 h 4"/>
                <a:gd name="T2" fmla="*/ 0 w 10"/>
                <a:gd name="T3" fmla="*/ 2 h 4"/>
                <a:gd name="T4" fmla="*/ 2 w 10"/>
                <a:gd name="T5" fmla="*/ 2 h 4"/>
                <a:gd name="T6" fmla="*/ 8 w 10"/>
                <a:gd name="T7" fmla="*/ 0 h 4"/>
                <a:gd name="T8" fmla="*/ 8 w 10"/>
                <a:gd name="T9" fmla="*/ 0 h 4"/>
                <a:gd name="T10" fmla="*/ 10 w 10"/>
                <a:gd name="T11" fmla="*/ 0 h 4"/>
                <a:gd name="T12" fmla="*/ 10 w 10"/>
                <a:gd name="T13" fmla="*/ 2 h 4"/>
                <a:gd name="T14" fmla="*/ 6 w 10"/>
                <a:gd name="T15" fmla="*/ 4 h 4"/>
                <a:gd name="T16" fmla="*/ 0 w 10"/>
                <a:gd name="T17" fmla="*/ 2 h 4"/>
                <a:gd name="T18" fmla="*/ 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3" name="Freeform 283"/>
            <p:cNvSpPr>
              <a:spLocks/>
            </p:cNvSpPr>
            <p:nvPr/>
          </p:nvSpPr>
          <p:spPr bwMode="auto">
            <a:xfrm>
              <a:off x="2482" y="3419"/>
              <a:ext cx="12" cy="4"/>
            </a:xfrm>
            <a:custGeom>
              <a:avLst/>
              <a:gdLst>
                <a:gd name="T0" fmla="*/ 0 w 12"/>
                <a:gd name="T1" fmla="*/ 0 h 4"/>
                <a:gd name="T2" fmla="*/ 0 w 12"/>
                <a:gd name="T3" fmla="*/ 0 h 4"/>
                <a:gd name="T4" fmla="*/ 4 w 12"/>
                <a:gd name="T5" fmla="*/ 0 h 4"/>
                <a:gd name="T6" fmla="*/ 10 w 12"/>
                <a:gd name="T7" fmla="*/ 2 h 4"/>
                <a:gd name="T8" fmla="*/ 10 w 12"/>
                <a:gd name="T9" fmla="*/ 2 h 4"/>
                <a:gd name="T10" fmla="*/ 12 w 12"/>
                <a:gd name="T11" fmla="*/ 2 h 4"/>
                <a:gd name="T12" fmla="*/ 10 w 12"/>
                <a:gd name="T13" fmla="*/ 4 h 4"/>
                <a:gd name="T14" fmla="*/ 6 w 12"/>
                <a:gd name="T15" fmla="*/ 4 h 4"/>
                <a:gd name="T16" fmla="*/ 0 w 12"/>
                <a:gd name="T17" fmla="*/ 0 h 4"/>
                <a:gd name="T18" fmla="*/ 0 w 12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4" name="Freeform 284"/>
            <p:cNvSpPr>
              <a:spLocks/>
            </p:cNvSpPr>
            <p:nvPr/>
          </p:nvSpPr>
          <p:spPr bwMode="auto">
            <a:xfrm>
              <a:off x="2482" y="3421"/>
              <a:ext cx="10" cy="4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0 h 4"/>
                <a:gd name="T4" fmla="*/ 4 w 10"/>
                <a:gd name="T5" fmla="*/ 0 h 4"/>
                <a:gd name="T6" fmla="*/ 8 w 10"/>
                <a:gd name="T7" fmla="*/ 2 h 4"/>
                <a:gd name="T8" fmla="*/ 8 w 10"/>
                <a:gd name="T9" fmla="*/ 2 h 4"/>
                <a:gd name="T10" fmla="*/ 10 w 10"/>
                <a:gd name="T11" fmla="*/ 4 h 4"/>
                <a:gd name="T12" fmla="*/ 8 w 10"/>
                <a:gd name="T13" fmla="*/ 4 h 4"/>
                <a:gd name="T14" fmla="*/ 4 w 10"/>
                <a:gd name="T15" fmla="*/ 2 h 4"/>
                <a:gd name="T16" fmla="*/ 0 w 10"/>
                <a:gd name="T17" fmla="*/ 0 h 4"/>
                <a:gd name="T18" fmla="*/ 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5" name="Freeform 285"/>
            <p:cNvSpPr>
              <a:spLocks/>
            </p:cNvSpPr>
            <p:nvPr/>
          </p:nvSpPr>
          <p:spPr bwMode="auto">
            <a:xfrm>
              <a:off x="2482" y="3421"/>
              <a:ext cx="6" cy="6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2 w 6"/>
                <a:gd name="T5" fmla="*/ 2 h 6"/>
                <a:gd name="T6" fmla="*/ 6 w 6"/>
                <a:gd name="T7" fmla="*/ 6 h 6"/>
                <a:gd name="T8" fmla="*/ 6 w 6"/>
                <a:gd name="T9" fmla="*/ 6 h 6"/>
                <a:gd name="T10" fmla="*/ 6 w 6"/>
                <a:gd name="T11" fmla="*/ 6 h 6"/>
                <a:gd name="T12" fmla="*/ 4 w 6"/>
                <a:gd name="T13" fmla="*/ 6 h 6"/>
                <a:gd name="T14" fmla="*/ 2 w 6"/>
                <a:gd name="T15" fmla="*/ 4 h 6"/>
                <a:gd name="T16" fmla="*/ 0 w 6"/>
                <a:gd name="T17" fmla="*/ 0 h 6"/>
                <a:gd name="T18" fmla="*/ 0 w 6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6" name="Freeform 286"/>
            <p:cNvSpPr>
              <a:spLocks/>
            </p:cNvSpPr>
            <p:nvPr/>
          </p:nvSpPr>
          <p:spPr bwMode="auto">
            <a:xfrm>
              <a:off x="2480" y="3421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4 w 4"/>
                <a:gd name="T5" fmla="*/ 2 h 8"/>
                <a:gd name="T6" fmla="*/ 4 w 4"/>
                <a:gd name="T7" fmla="*/ 6 h 8"/>
                <a:gd name="T8" fmla="*/ 4 w 4"/>
                <a:gd name="T9" fmla="*/ 6 h 8"/>
                <a:gd name="T10" fmla="*/ 2 w 4"/>
                <a:gd name="T11" fmla="*/ 8 h 8"/>
                <a:gd name="T12" fmla="*/ 0 w 4"/>
                <a:gd name="T13" fmla="*/ 6 h 8"/>
                <a:gd name="T14" fmla="*/ 0 w 4"/>
                <a:gd name="T15" fmla="*/ 4 h 8"/>
                <a:gd name="T16" fmla="*/ 2 w 4"/>
                <a:gd name="T17" fmla="*/ 0 h 8"/>
                <a:gd name="T18" fmla="*/ 2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7" name="Freeform 287"/>
            <p:cNvSpPr>
              <a:spLocks/>
            </p:cNvSpPr>
            <p:nvPr/>
          </p:nvSpPr>
          <p:spPr bwMode="auto">
            <a:xfrm>
              <a:off x="2476" y="342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2 h 6"/>
                <a:gd name="T6" fmla="*/ 2 w 6"/>
                <a:gd name="T7" fmla="*/ 6 h 6"/>
                <a:gd name="T8" fmla="*/ 2 w 6"/>
                <a:gd name="T9" fmla="*/ 6 h 6"/>
                <a:gd name="T10" fmla="*/ 2 w 6"/>
                <a:gd name="T11" fmla="*/ 6 h 6"/>
                <a:gd name="T12" fmla="*/ 0 w 6"/>
                <a:gd name="T13" fmla="*/ 6 h 6"/>
                <a:gd name="T14" fmla="*/ 2 w 6"/>
                <a:gd name="T15" fmla="*/ 2 h 6"/>
                <a:gd name="T16" fmla="*/ 6 w 6"/>
                <a:gd name="T17" fmla="*/ 0 h 6"/>
                <a:gd name="T18" fmla="*/ 6 w 6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8" name="Freeform 288"/>
            <p:cNvSpPr>
              <a:spLocks/>
            </p:cNvSpPr>
            <p:nvPr/>
          </p:nvSpPr>
          <p:spPr bwMode="auto">
            <a:xfrm>
              <a:off x="2472" y="3421"/>
              <a:ext cx="8" cy="4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0 h 4"/>
                <a:gd name="T4" fmla="*/ 8 w 8"/>
                <a:gd name="T5" fmla="*/ 2 h 4"/>
                <a:gd name="T6" fmla="*/ 2 w 8"/>
                <a:gd name="T7" fmla="*/ 4 h 4"/>
                <a:gd name="T8" fmla="*/ 2 w 8"/>
                <a:gd name="T9" fmla="*/ 4 h 4"/>
                <a:gd name="T10" fmla="*/ 0 w 8"/>
                <a:gd name="T11" fmla="*/ 4 h 4"/>
                <a:gd name="T12" fmla="*/ 0 w 8"/>
                <a:gd name="T13" fmla="*/ 2 h 4"/>
                <a:gd name="T14" fmla="*/ 4 w 8"/>
                <a:gd name="T15" fmla="*/ 0 h 4"/>
                <a:gd name="T16" fmla="*/ 8 w 8"/>
                <a:gd name="T17" fmla="*/ 0 h 4"/>
                <a:gd name="T18" fmla="*/ 8 w 8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799" name="Freeform 289"/>
            <p:cNvSpPr>
              <a:spLocks/>
            </p:cNvSpPr>
            <p:nvPr/>
          </p:nvSpPr>
          <p:spPr bwMode="auto">
            <a:xfrm>
              <a:off x="2470" y="3419"/>
              <a:ext cx="10" cy="4"/>
            </a:xfrm>
            <a:custGeom>
              <a:avLst/>
              <a:gdLst>
                <a:gd name="T0" fmla="*/ 10 w 10"/>
                <a:gd name="T1" fmla="*/ 2 h 4"/>
                <a:gd name="T2" fmla="*/ 10 w 10"/>
                <a:gd name="T3" fmla="*/ 2 h 4"/>
                <a:gd name="T4" fmla="*/ 8 w 10"/>
                <a:gd name="T5" fmla="*/ 2 h 4"/>
                <a:gd name="T6" fmla="*/ 2 w 10"/>
                <a:gd name="T7" fmla="*/ 4 h 4"/>
                <a:gd name="T8" fmla="*/ 2 w 10"/>
                <a:gd name="T9" fmla="*/ 4 h 4"/>
                <a:gd name="T10" fmla="*/ 0 w 10"/>
                <a:gd name="T11" fmla="*/ 2 h 4"/>
                <a:gd name="T12" fmla="*/ 2 w 10"/>
                <a:gd name="T13" fmla="*/ 2 h 4"/>
                <a:gd name="T14" fmla="*/ 4 w 10"/>
                <a:gd name="T15" fmla="*/ 0 h 4"/>
                <a:gd name="T16" fmla="*/ 10 w 10"/>
                <a:gd name="T17" fmla="*/ 2 h 4"/>
                <a:gd name="T18" fmla="*/ 1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0" name="Freeform 290"/>
            <p:cNvSpPr>
              <a:spLocks/>
            </p:cNvSpPr>
            <p:nvPr/>
          </p:nvSpPr>
          <p:spPr bwMode="auto">
            <a:xfrm>
              <a:off x="2470" y="3417"/>
              <a:ext cx="10" cy="4"/>
            </a:xfrm>
            <a:custGeom>
              <a:avLst/>
              <a:gdLst>
                <a:gd name="T0" fmla="*/ 10 w 10"/>
                <a:gd name="T1" fmla="*/ 2 h 4"/>
                <a:gd name="T2" fmla="*/ 10 w 10"/>
                <a:gd name="T3" fmla="*/ 2 h 4"/>
                <a:gd name="T4" fmla="*/ 6 w 10"/>
                <a:gd name="T5" fmla="*/ 4 h 4"/>
                <a:gd name="T6" fmla="*/ 0 w 10"/>
                <a:gd name="T7" fmla="*/ 2 h 4"/>
                <a:gd name="T8" fmla="*/ 0 w 10"/>
                <a:gd name="T9" fmla="*/ 2 h 4"/>
                <a:gd name="T10" fmla="*/ 0 w 10"/>
                <a:gd name="T11" fmla="*/ 0 h 4"/>
                <a:gd name="T12" fmla="*/ 2 w 10"/>
                <a:gd name="T13" fmla="*/ 0 h 4"/>
                <a:gd name="T14" fmla="*/ 6 w 10"/>
                <a:gd name="T15" fmla="*/ 0 h 4"/>
                <a:gd name="T16" fmla="*/ 10 w 10"/>
                <a:gd name="T17" fmla="*/ 2 h 4"/>
                <a:gd name="T18" fmla="*/ 1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10" y="2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1" name="Freeform 291"/>
            <p:cNvSpPr>
              <a:spLocks/>
            </p:cNvSpPr>
            <p:nvPr/>
          </p:nvSpPr>
          <p:spPr bwMode="auto">
            <a:xfrm>
              <a:off x="2472" y="3413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6 w 8"/>
                <a:gd name="T5" fmla="*/ 6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2 w 8"/>
                <a:gd name="T13" fmla="*/ 0 h 6"/>
                <a:gd name="T14" fmla="*/ 6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2" name="Freeform 292"/>
            <p:cNvSpPr>
              <a:spLocks/>
            </p:cNvSpPr>
            <p:nvPr/>
          </p:nvSpPr>
          <p:spPr bwMode="auto">
            <a:xfrm>
              <a:off x="2478" y="3417"/>
              <a:ext cx="6" cy="6"/>
            </a:xfrm>
            <a:custGeom>
              <a:avLst/>
              <a:gdLst>
                <a:gd name="T0" fmla="*/ 6 w 6"/>
                <a:gd name="T1" fmla="*/ 4 h 6"/>
                <a:gd name="T2" fmla="*/ 6 w 6"/>
                <a:gd name="T3" fmla="*/ 4 h 6"/>
                <a:gd name="T4" fmla="*/ 6 w 6"/>
                <a:gd name="T5" fmla="*/ 4 h 6"/>
                <a:gd name="T6" fmla="*/ 2 w 6"/>
                <a:gd name="T7" fmla="*/ 6 h 6"/>
                <a:gd name="T8" fmla="*/ 2 w 6"/>
                <a:gd name="T9" fmla="*/ 6 h 6"/>
                <a:gd name="T10" fmla="*/ 0 w 6"/>
                <a:gd name="T11" fmla="*/ 4 h 6"/>
                <a:gd name="T12" fmla="*/ 0 w 6"/>
                <a:gd name="T13" fmla="*/ 2 h 6"/>
                <a:gd name="T14" fmla="*/ 0 w 6"/>
                <a:gd name="T15" fmla="*/ 2 h 6"/>
                <a:gd name="T16" fmla="*/ 2 w 6"/>
                <a:gd name="T17" fmla="*/ 0 h 6"/>
                <a:gd name="T18" fmla="*/ 4 w 6"/>
                <a:gd name="T19" fmla="*/ 0 h 6"/>
                <a:gd name="T20" fmla="*/ 4 w 6"/>
                <a:gd name="T21" fmla="*/ 0 h 6"/>
                <a:gd name="T22" fmla="*/ 6 w 6"/>
                <a:gd name="T23" fmla="*/ 2 h 6"/>
                <a:gd name="T24" fmla="*/ 6 w 6"/>
                <a:gd name="T25" fmla="*/ 4 h 6"/>
                <a:gd name="T26" fmla="*/ 6 w 6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3" name="Freeform 293"/>
            <p:cNvSpPr>
              <a:spLocks/>
            </p:cNvSpPr>
            <p:nvPr/>
          </p:nvSpPr>
          <p:spPr bwMode="auto">
            <a:xfrm>
              <a:off x="1780" y="3425"/>
              <a:ext cx="6" cy="8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4 w 6"/>
                <a:gd name="T5" fmla="*/ 6 h 8"/>
                <a:gd name="T6" fmla="*/ 0 w 6"/>
                <a:gd name="T7" fmla="*/ 2 h 8"/>
                <a:gd name="T8" fmla="*/ 0 w 6"/>
                <a:gd name="T9" fmla="*/ 2 h 8"/>
                <a:gd name="T10" fmla="*/ 0 w 6"/>
                <a:gd name="T11" fmla="*/ 0 h 8"/>
                <a:gd name="T12" fmla="*/ 2 w 6"/>
                <a:gd name="T13" fmla="*/ 2 h 8"/>
                <a:gd name="T14" fmla="*/ 6 w 6"/>
                <a:gd name="T15" fmla="*/ 4 h 8"/>
                <a:gd name="T16" fmla="*/ 6 w 6"/>
                <a:gd name="T17" fmla="*/ 8 h 8"/>
                <a:gd name="T18" fmla="*/ 6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4" name="Freeform 294"/>
            <p:cNvSpPr>
              <a:spLocks/>
            </p:cNvSpPr>
            <p:nvPr/>
          </p:nvSpPr>
          <p:spPr bwMode="auto">
            <a:xfrm>
              <a:off x="1784" y="3425"/>
              <a:ext cx="4" cy="8"/>
            </a:xfrm>
            <a:custGeom>
              <a:avLst/>
              <a:gdLst>
                <a:gd name="T0" fmla="*/ 2 w 4"/>
                <a:gd name="T1" fmla="*/ 8 h 8"/>
                <a:gd name="T2" fmla="*/ 2 w 4"/>
                <a:gd name="T3" fmla="*/ 8 h 8"/>
                <a:gd name="T4" fmla="*/ 2 w 4"/>
                <a:gd name="T5" fmla="*/ 6 h 8"/>
                <a:gd name="T6" fmla="*/ 0 w 4"/>
                <a:gd name="T7" fmla="*/ 0 h 8"/>
                <a:gd name="T8" fmla="*/ 0 w 4"/>
                <a:gd name="T9" fmla="*/ 0 h 8"/>
                <a:gd name="T10" fmla="*/ 2 w 4"/>
                <a:gd name="T11" fmla="*/ 0 h 8"/>
                <a:gd name="T12" fmla="*/ 4 w 4"/>
                <a:gd name="T13" fmla="*/ 0 h 8"/>
                <a:gd name="T14" fmla="*/ 4 w 4"/>
                <a:gd name="T15" fmla="*/ 4 h 8"/>
                <a:gd name="T16" fmla="*/ 2 w 4"/>
                <a:gd name="T17" fmla="*/ 8 h 8"/>
                <a:gd name="T18" fmla="*/ 2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5" name="Freeform 295"/>
            <p:cNvSpPr>
              <a:spLocks/>
            </p:cNvSpPr>
            <p:nvPr/>
          </p:nvSpPr>
          <p:spPr bwMode="auto">
            <a:xfrm>
              <a:off x="1788" y="3425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6 h 8"/>
                <a:gd name="T6" fmla="*/ 2 w 4"/>
                <a:gd name="T7" fmla="*/ 0 h 8"/>
                <a:gd name="T8" fmla="*/ 2 w 4"/>
                <a:gd name="T9" fmla="*/ 0 h 8"/>
                <a:gd name="T10" fmla="*/ 2 w 4"/>
                <a:gd name="T11" fmla="*/ 0 h 8"/>
                <a:gd name="T12" fmla="*/ 4 w 4"/>
                <a:gd name="T13" fmla="*/ 2 h 8"/>
                <a:gd name="T14" fmla="*/ 2 w 4"/>
                <a:gd name="T15" fmla="*/ 4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6" name="Freeform 296"/>
            <p:cNvSpPr>
              <a:spLocks/>
            </p:cNvSpPr>
            <p:nvPr/>
          </p:nvSpPr>
          <p:spPr bwMode="auto">
            <a:xfrm>
              <a:off x="1788" y="3427"/>
              <a:ext cx="8" cy="6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0 w 8"/>
                <a:gd name="T5" fmla="*/ 4 h 6"/>
                <a:gd name="T6" fmla="*/ 6 w 8"/>
                <a:gd name="T7" fmla="*/ 0 h 6"/>
                <a:gd name="T8" fmla="*/ 6 w 8"/>
                <a:gd name="T9" fmla="*/ 0 h 6"/>
                <a:gd name="T10" fmla="*/ 8 w 8"/>
                <a:gd name="T11" fmla="*/ 0 h 6"/>
                <a:gd name="T12" fmla="*/ 8 w 8"/>
                <a:gd name="T13" fmla="*/ 2 h 6"/>
                <a:gd name="T14" fmla="*/ 4 w 8"/>
                <a:gd name="T15" fmla="*/ 4 h 6"/>
                <a:gd name="T16" fmla="*/ 0 w 8"/>
                <a:gd name="T17" fmla="*/ 6 h 6"/>
                <a:gd name="T18" fmla="*/ 0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7" name="Freeform 297"/>
            <p:cNvSpPr>
              <a:spLocks/>
            </p:cNvSpPr>
            <p:nvPr/>
          </p:nvSpPr>
          <p:spPr bwMode="auto">
            <a:xfrm>
              <a:off x="1788" y="3431"/>
              <a:ext cx="10" cy="2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2 w 10"/>
                <a:gd name="T5" fmla="*/ 0 h 2"/>
                <a:gd name="T6" fmla="*/ 8 w 10"/>
                <a:gd name="T7" fmla="*/ 0 h 2"/>
                <a:gd name="T8" fmla="*/ 8 w 10"/>
                <a:gd name="T9" fmla="*/ 0 h 2"/>
                <a:gd name="T10" fmla="*/ 10 w 10"/>
                <a:gd name="T11" fmla="*/ 0 h 2"/>
                <a:gd name="T12" fmla="*/ 10 w 10"/>
                <a:gd name="T13" fmla="*/ 2 h 2"/>
                <a:gd name="T14" fmla="*/ 6 w 10"/>
                <a:gd name="T15" fmla="*/ 2 h 2"/>
                <a:gd name="T16" fmla="*/ 0 w 10"/>
                <a:gd name="T17" fmla="*/ 2 h 2"/>
                <a:gd name="T18" fmla="*/ 0 w 10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8" name="Freeform 298"/>
            <p:cNvSpPr>
              <a:spLocks/>
            </p:cNvSpPr>
            <p:nvPr/>
          </p:nvSpPr>
          <p:spPr bwMode="auto">
            <a:xfrm>
              <a:off x="1788" y="3433"/>
              <a:ext cx="10" cy="4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0 h 4"/>
                <a:gd name="T4" fmla="*/ 4 w 10"/>
                <a:gd name="T5" fmla="*/ 0 h 4"/>
                <a:gd name="T6" fmla="*/ 10 w 10"/>
                <a:gd name="T7" fmla="*/ 2 h 4"/>
                <a:gd name="T8" fmla="*/ 10 w 10"/>
                <a:gd name="T9" fmla="*/ 2 h 4"/>
                <a:gd name="T10" fmla="*/ 10 w 10"/>
                <a:gd name="T11" fmla="*/ 2 h 4"/>
                <a:gd name="T12" fmla="*/ 8 w 10"/>
                <a:gd name="T13" fmla="*/ 4 h 4"/>
                <a:gd name="T14" fmla="*/ 4 w 10"/>
                <a:gd name="T15" fmla="*/ 2 h 4"/>
                <a:gd name="T16" fmla="*/ 0 w 10"/>
                <a:gd name="T17" fmla="*/ 0 h 4"/>
                <a:gd name="T18" fmla="*/ 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09" name="Freeform 299"/>
            <p:cNvSpPr>
              <a:spLocks/>
            </p:cNvSpPr>
            <p:nvPr/>
          </p:nvSpPr>
          <p:spPr bwMode="auto">
            <a:xfrm>
              <a:off x="1788" y="3433"/>
              <a:ext cx="8" cy="6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4 w 8"/>
                <a:gd name="T5" fmla="*/ 2 h 6"/>
                <a:gd name="T6" fmla="*/ 8 w 8"/>
                <a:gd name="T7" fmla="*/ 4 h 6"/>
                <a:gd name="T8" fmla="*/ 8 w 8"/>
                <a:gd name="T9" fmla="*/ 4 h 6"/>
                <a:gd name="T10" fmla="*/ 8 w 8"/>
                <a:gd name="T11" fmla="*/ 6 h 6"/>
                <a:gd name="T12" fmla="*/ 6 w 8"/>
                <a:gd name="T13" fmla="*/ 6 h 6"/>
                <a:gd name="T14" fmla="*/ 4 w 8"/>
                <a:gd name="T15" fmla="*/ 4 h 6"/>
                <a:gd name="T16" fmla="*/ 0 w 8"/>
                <a:gd name="T17" fmla="*/ 0 h 6"/>
                <a:gd name="T18" fmla="*/ 0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0" name="Freeform 300"/>
            <p:cNvSpPr>
              <a:spLocks/>
            </p:cNvSpPr>
            <p:nvPr/>
          </p:nvSpPr>
          <p:spPr bwMode="auto">
            <a:xfrm>
              <a:off x="1788" y="3433"/>
              <a:ext cx="6" cy="8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2 w 6"/>
                <a:gd name="T5" fmla="*/ 2 h 8"/>
                <a:gd name="T6" fmla="*/ 6 w 6"/>
                <a:gd name="T7" fmla="*/ 8 h 8"/>
                <a:gd name="T8" fmla="*/ 6 w 6"/>
                <a:gd name="T9" fmla="*/ 8 h 8"/>
                <a:gd name="T10" fmla="*/ 6 w 6"/>
                <a:gd name="T11" fmla="*/ 8 h 8"/>
                <a:gd name="T12" fmla="*/ 2 w 6"/>
                <a:gd name="T13" fmla="*/ 8 h 8"/>
                <a:gd name="T14" fmla="*/ 0 w 6"/>
                <a:gd name="T15" fmla="*/ 6 h 8"/>
                <a:gd name="T16" fmla="*/ 0 w 6"/>
                <a:gd name="T17" fmla="*/ 0 h 8"/>
                <a:gd name="T18" fmla="*/ 0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1" name="Freeform 301"/>
            <p:cNvSpPr>
              <a:spLocks/>
            </p:cNvSpPr>
            <p:nvPr/>
          </p:nvSpPr>
          <p:spPr bwMode="auto">
            <a:xfrm>
              <a:off x="1786" y="3435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2 w 4"/>
                <a:gd name="T5" fmla="*/ 2 h 8"/>
                <a:gd name="T6" fmla="*/ 4 w 4"/>
                <a:gd name="T7" fmla="*/ 6 h 8"/>
                <a:gd name="T8" fmla="*/ 4 w 4"/>
                <a:gd name="T9" fmla="*/ 6 h 8"/>
                <a:gd name="T10" fmla="*/ 2 w 4"/>
                <a:gd name="T11" fmla="*/ 8 h 8"/>
                <a:gd name="T12" fmla="*/ 0 w 4"/>
                <a:gd name="T13" fmla="*/ 6 h 8"/>
                <a:gd name="T14" fmla="*/ 0 w 4"/>
                <a:gd name="T15" fmla="*/ 4 h 8"/>
                <a:gd name="T16" fmla="*/ 2 w 4"/>
                <a:gd name="T17" fmla="*/ 0 h 8"/>
                <a:gd name="T18" fmla="*/ 2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2" name="Freeform 302"/>
            <p:cNvSpPr>
              <a:spLocks/>
            </p:cNvSpPr>
            <p:nvPr/>
          </p:nvSpPr>
          <p:spPr bwMode="auto">
            <a:xfrm>
              <a:off x="1782" y="3435"/>
              <a:ext cx="4" cy="6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2 h 6"/>
                <a:gd name="T6" fmla="*/ 2 w 4"/>
                <a:gd name="T7" fmla="*/ 6 h 6"/>
                <a:gd name="T8" fmla="*/ 2 w 4"/>
                <a:gd name="T9" fmla="*/ 6 h 6"/>
                <a:gd name="T10" fmla="*/ 0 w 4"/>
                <a:gd name="T11" fmla="*/ 6 h 6"/>
                <a:gd name="T12" fmla="*/ 0 w 4"/>
                <a:gd name="T13" fmla="*/ 4 h 6"/>
                <a:gd name="T14" fmla="*/ 2 w 4"/>
                <a:gd name="T15" fmla="*/ 2 h 6"/>
                <a:gd name="T16" fmla="*/ 4 w 4"/>
                <a:gd name="T17" fmla="*/ 0 h 6"/>
                <a:gd name="T18" fmla="*/ 4 w 4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3" name="Freeform 303"/>
            <p:cNvSpPr>
              <a:spLocks/>
            </p:cNvSpPr>
            <p:nvPr/>
          </p:nvSpPr>
          <p:spPr bwMode="auto">
            <a:xfrm>
              <a:off x="1778" y="3435"/>
              <a:ext cx="8" cy="4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0 h 4"/>
                <a:gd name="T4" fmla="*/ 6 w 8"/>
                <a:gd name="T5" fmla="*/ 2 h 4"/>
                <a:gd name="T6" fmla="*/ 2 w 8"/>
                <a:gd name="T7" fmla="*/ 4 h 4"/>
                <a:gd name="T8" fmla="*/ 2 w 8"/>
                <a:gd name="T9" fmla="*/ 4 h 4"/>
                <a:gd name="T10" fmla="*/ 0 w 8"/>
                <a:gd name="T11" fmla="*/ 4 h 4"/>
                <a:gd name="T12" fmla="*/ 0 w 8"/>
                <a:gd name="T13" fmla="*/ 2 h 4"/>
                <a:gd name="T14" fmla="*/ 4 w 8"/>
                <a:gd name="T15" fmla="*/ 0 h 4"/>
                <a:gd name="T16" fmla="*/ 8 w 8"/>
                <a:gd name="T17" fmla="*/ 0 h 4"/>
                <a:gd name="T18" fmla="*/ 8 w 8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4" name="Freeform 304"/>
            <p:cNvSpPr>
              <a:spLocks/>
            </p:cNvSpPr>
            <p:nvPr/>
          </p:nvSpPr>
          <p:spPr bwMode="auto">
            <a:xfrm>
              <a:off x="1776" y="3433"/>
              <a:ext cx="10" cy="4"/>
            </a:xfrm>
            <a:custGeom>
              <a:avLst/>
              <a:gdLst>
                <a:gd name="T0" fmla="*/ 10 w 10"/>
                <a:gd name="T1" fmla="*/ 0 h 4"/>
                <a:gd name="T2" fmla="*/ 10 w 10"/>
                <a:gd name="T3" fmla="*/ 0 h 4"/>
                <a:gd name="T4" fmla="*/ 8 w 10"/>
                <a:gd name="T5" fmla="*/ 2 h 4"/>
                <a:gd name="T6" fmla="*/ 2 w 10"/>
                <a:gd name="T7" fmla="*/ 4 h 4"/>
                <a:gd name="T8" fmla="*/ 2 w 10"/>
                <a:gd name="T9" fmla="*/ 4 h 4"/>
                <a:gd name="T10" fmla="*/ 0 w 10"/>
                <a:gd name="T11" fmla="*/ 2 h 4"/>
                <a:gd name="T12" fmla="*/ 0 w 10"/>
                <a:gd name="T13" fmla="*/ 0 h 4"/>
                <a:gd name="T14" fmla="*/ 4 w 10"/>
                <a:gd name="T15" fmla="*/ 0 h 4"/>
                <a:gd name="T16" fmla="*/ 10 w 10"/>
                <a:gd name="T17" fmla="*/ 0 h 4"/>
                <a:gd name="T18" fmla="*/ 1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5" name="Freeform 305"/>
            <p:cNvSpPr>
              <a:spLocks/>
            </p:cNvSpPr>
            <p:nvPr/>
          </p:nvSpPr>
          <p:spPr bwMode="auto">
            <a:xfrm>
              <a:off x="1776" y="3431"/>
              <a:ext cx="10" cy="2"/>
            </a:xfrm>
            <a:custGeom>
              <a:avLst/>
              <a:gdLst>
                <a:gd name="T0" fmla="*/ 10 w 10"/>
                <a:gd name="T1" fmla="*/ 2 h 2"/>
                <a:gd name="T2" fmla="*/ 10 w 10"/>
                <a:gd name="T3" fmla="*/ 2 h 2"/>
                <a:gd name="T4" fmla="*/ 6 w 10"/>
                <a:gd name="T5" fmla="*/ 2 h 2"/>
                <a:gd name="T6" fmla="*/ 0 w 10"/>
                <a:gd name="T7" fmla="*/ 2 h 2"/>
                <a:gd name="T8" fmla="*/ 0 w 10"/>
                <a:gd name="T9" fmla="*/ 2 h 2"/>
                <a:gd name="T10" fmla="*/ 0 w 10"/>
                <a:gd name="T11" fmla="*/ 0 h 2"/>
                <a:gd name="T12" fmla="*/ 2 w 10"/>
                <a:gd name="T13" fmla="*/ 0 h 2"/>
                <a:gd name="T14" fmla="*/ 6 w 10"/>
                <a:gd name="T15" fmla="*/ 0 h 2"/>
                <a:gd name="T16" fmla="*/ 10 w 10"/>
                <a:gd name="T17" fmla="*/ 2 h 2"/>
                <a:gd name="T18" fmla="*/ 10 w 10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lnTo>
                    <a:pt x="10" y="2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6" name="Freeform 306"/>
            <p:cNvSpPr>
              <a:spLocks/>
            </p:cNvSpPr>
            <p:nvPr/>
          </p:nvSpPr>
          <p:spPr bwMode="auto">
            <a:xfrm>
              <a:off x="1778" y="3427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4 w 8"/>
                <a:gd name="T5" fmla="*/ 6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2 w 8"/>
                <a:gd name="T13" fmla="*/ 0 h 6"/>
                <a:gd name="T14" fmla="*/ 4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7" name="Freeform 307"/>
            <p:cNvSpPr>
              <a:spLocks/>
            </p:cNvSpPr>
            <p:nvPr/>
          </p:nvSpPr>
          <p:spPr bwMode="auto">
            <a:xfrm>
              <a:off x="1784" y="3431"/>
              <a:ext cx="6" cy="4"/>
            </a:xfrm>
            <a:custGeom>
              <a:avLst/>
              <a:gdLst>
                <a:gd name="T0" fmla="*/ 6 w 6"/>
                <a:gd name="T1" fmla="*/ 2 h 4"/>
                <a:gd name="T2" fmla="*/ 6 w 6"/>
                <a:gd name="T3" fmla="*/ 2 h 4"/>
                <a:gd name="T4" fmla="*/ 6 w 6"/>
                <a:gd name="T5" fmla="*/ 4 h 4"/>
                <a:gd name="T6" fmla="*/ 2 w 6"/>
                <a:gd name="T7" fmla="*/ 4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2 h 4"/>
                <a:gd name="T14" fmla="*/ 0 w 6"/>
                <a:gd name="T15" fmla="*/ 2 h 4"/>
                <a:gd name="T16" fmla="*/ 0 w 6"/>
                <a:gd name="T17" fmla="*/ 0 h 4"/>
                <a:gd name="T18" fmla="*/ 4 w 6"/>
                <a:gd name="T19" fmla="*/ 0 h 4"/>
                <a:gd name="T20" fmla="*/ 4 w 6"/>
                <a:gd name="T21" fmla="*/ 0 h 4"/>
                <a:gd name="T22" fmla="*/ 6 w 6"/>
                <a:gd name="T23" fmla="*/ 0 h 4"/>
                <a:gd name="T24" fmla="*/ 6 w 6"/>
                <a:gd name="T25" fmla="*/ 2 h 4"/>
                <a:gd name="T26" fmla="*/ 6 w 6"/>
                <a:gd name="T27" fmla="*/ 2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8" name="Freeform 308"/>
            <p:cNvSpPr>
              <a:spLocks/>
            </p:cNvSpPr>
            <p:nvPr/>
          </p:nvSpPr>
          <p:spPr bwMode="auto">
            <a:xfrm>
              <a:off x="2080" y="3325"/>
              <a:ext cx="6" cy="8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4 w 6"/>
                <a:gd name="T5" fmla="*/ 6 h 8"/>
                <a:gd name="T6" fmla="*/ 0 w 6"/>
                <a:gd name="T7" fmla="*/ 2 h 8"/>
                <a:gd name="T8" fmla="*/ 0 w 6"/>
                <a:gd name="T9" fmla="*/ 2 h 8"/>
                <a:gd name="T10" fmla="*/ 0 w 6"/>
                <a:gd name="T11" fmla="*/ 0 h 8"/>
                <a:gd name="T12" fmla="*/ 2 w 6"/>
                <a:gd name="T13" fmla="*/ 0 h 8"/>
                <a:gd name="T14" fmla="*/ 4 w 6"/>
                <a:gd name="T15" fmla="*/ 4 h 8"/>
                <a:gd name="T16" fmla="*/ 6 w 6"/>
                <a:gd name="T17" fmla="*/ 8 h 8"/>
                <a:gd name="T18" fmla="*/ 6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19" name="Freeform 309"/>
            <p:cNvSpPr>
              <a:spLocks/>
            </p:cNvSpPr>
            <p:nvPr/>
          </p:nvSpPr>
          <p:spPr bwMode="auto">
            <a:xfrm>
              <a:off x="2084" y="3325"/>
              <a:ext cx="4" cy="8"/>
            </a:xfrm>
            <a:custGeom>
              <a:avLst/>
              <a:gdLst>
                <a:gd name="T0" fmla="*/ 2 w 4"/>
                <a:gd name="T1" fmla="*/ 8 h 8"/>
                <a:gd name="T2" fmla="*/ 2 w 4"/>
                <a:gd name="T3" fmla="*/ 8 h 8"/>
                <a:gd name="T4" fmla="*/ 0 w 4"/>
                <a:gd name="T5" fmla="*/ 4 h 8"/>
                <a:gd name="T6" fmla="*/ 0 w 4"/>
                <a:gd name="T7" fmla="*/ 0 h 8"/>
                <a:gd name="T8" fmla="*/ 0 w 4"/>
                <a:gd name="T9" fmla="*/ 0 h 8"/>
                <a:gd name="T10" fmla="*/ 2 w 4"/>
                <a:gd name="T11" fmla="*/ 0 h 8"/>
                <a:gd name="T12" fmla="*/ 2 w 4"/>
                <a:gd name="T13" fmla="*/ 0 h 8"/>
                <a:gd name="T14" fmla="*/ 4 w 4"/>
                <a:gd name="T15" fmla="*/ 4 h 8"/>
                <a:gd name="T16" fmla="*/ 2 w 4"/>
                <a:gd name="T17" fmla="*/ 8 h 8"/>
                <a:gd name="T18" fmla="*/ 2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0" name="Freeform 310"/>
            <p:cNvSpPr>
              <a:spLocks/>
            </p:cNvSpPr>
            <p:nvPr/>
          </p:nvSpPr>
          <p:spPr bwMode="auto">
            <a:xfrm>
              <a:off x="2086" y="3325"/>
              <a:ext cx="6" cy="8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8 h 8"/>
                <a:gd name="T4" fmla="*/ 0 w 6"/>
                <a:gd name="T5" fmla="*/ 4 h 8"/>
                <a:gd name="T6" fmla="*/ 2 w 6"/>
                <a:gd name="T7" fmla="*/ 0 h 8"/>
                <a:gd name="T8" fmla="*/ 2 w 6"/>
                <a:gd name="T9" fmla="*/ 0 h 8"/>
                <a:gd name="T10" fmla="*/ 4 w 6"/>
                <a:gd name="T11" fmla="*/ 0 h 8"/>
                <a:gd name="T12" fmla="*/ 6 w 6"/>
                <a:gd name="T13" fmla="*/ 2 h 8"/>
                <a:gd name="T14" fmla="*/ 4 w 6"/>
                <a:gd name="T15" fmla="*/ 4 h 8"/>
                <a:gd name="T16" fmla="*/ 0 w 6"/>
                <a:gd name="T17" fmla="*/ 8 h 8"/>
                <a:gd name="T18" fmla="*/ 0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1" name="Freeform 311"/>
            <p:cNvSpPr>
              <a:spLocks/>
            </p:cNvSpPr>
            <p:nvPr/>
          </p:nvSpPr>
          <p:spPr bwMode="auto">
            <a:xfrm>
              <a:off x="2088" y="3327"/>
              <a:ext cx="8" cy="6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0 w 8"/>
                <a:gd name="T5" fmla="*/ 4 h 6"/>
                <a:gd name="T6" fmla="*/ 6 w 8"/>
                <a:gd name="T7" fmla="*/ 0 h 6"/>
                <a:gd name="T8" fmla="*/ 6 w 8"/>
                <a:gd name="T9" fmla="*/ 0 h 6"/>
                <a:gd name="T10" fmla="*/ 8 w 8"/>
                <a:gd name="T11" fmla="*/ 0 h 6"/>
                <a:gd name="T12" fmla="*/ 6 w 8"/>
                <a:gd name="T13" fmla="*/ 2 h 6"/>
                <a:gd name="T14" fmla="*/ 4 w 8"/>
                <a:gd name="T15" fmla="*/ 4 h 6"/>
                <a:gd name="T16" fmla="*/ 0 w 8"/>
                <a:gd name="T17" fmla="*/ 6 h 6"/>
                <a:gd name="T18" fmla="*/ 0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2" name="Freeform 312"/>
            <p:cNvSpPr>
              <a:spLocks/>
            </p:cNvSpPr>
            <p:nvPr/>
          </p:nvSpPr>
          <p:spPr bwMode="auto">
            <a:xfrm>
              <a:off x="2088" y="3331"/>
              <a:ext cx="10" cy="2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2 w 10"/>
                <a:gd name="T5" fmla="*/ 0 h 2"/>
                <a:gd name="T6" fmla="*/ 8 w 10"/>
                <a:gd name="T7" fmla="*/ 0 h 2"/>
                <a:gd name="T8" fmla="*/ 8 w 10"/>
                <a:gd name="T9" fmla="*/ 0 h 2"/>
                <a:gd name="T10" fmla="*/ 10 w 10"/>
                <a:gd name="T11" fmla="*/ 0 h 2"/>
                <a:gd name="T12" fmla="*/ 8 w 10"/>
                <a:gd name="T13" fmla="*/ 2 h 2"/>
                <a:gd name="T14" fmla="*/ 6 w 10"/>
                <a:gd name="T15" fmla="*/ 2 h 2"/>
                <a:gd name="T16" fmla="*/ 0 w 10"/>
                <a:gd name="T17" fmla="*/ 2 h 2"/>
                <a:gd name="T18" fmla="*/ 0 w 10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3" name="Freeform 313"/>
            <p:cNvSpPr>
              <a:spLocks/>
            </p:cNvSpPr>
            <p:nvPr/>
          </p:nvSpPr>
          <p:spPr bwMode="auto">
            <a:xfrm>
              <a:off x="2088" y="3333"/>
              <a:ext cx="10" cy="2"/>
            </a:xfrm>
            <a:custGeom>
              <a:avLst/>
              <a:gdLst>
                <a:gd name="T0" fmla="*/ 0 w 10"/>
                <a:gd name="T1" fmla="*/ 0 h 2"/>
                <a:gd name="T2" fmla="*/ 0 w 10"/>
                <a:gd name="T3" fmla="*/ 0 h 2"/>
                <a:gd name="T4" fmla="*/ 4 w 10"/>
                <a:gd name="T5" fmla="*/ 0 h 2"/>
                <a:gd name="T6" fmla="*/ 10 w 10"/>
                <a:gd name="T7" fmla="*/ 0 h 2"/>
                <a:gd name="T8" fmla="*/ 10 w 10"/>
                <a:gd name="T9" fmla="*/ 0 h 2"/>
                <a:gd name="T10" fmla="*/ 10 w 10"/>
                <a:gd name="T11" fmla="*/ 2 h 2"/>
                <a:gd name="T12" fmla="*/ 8 w 10"/>
                <a:gd name="T13" fmla="*/ 2 h 2"/>
                <a:gd name="T14" fmla="*/ 4 w 10"/>
                <a:gd name="T15" fmla="*/ 2 h 2"/>
                <a:gd name="T16" fmla="*/ 0 w 10"/>
                <a:gd name="T17" fmla="*/ 0 h 2"/>
                <a:gd name="T18" fmla="*/ 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4" name="Freeform 314"/>
            <p:cNvSpPr>
              <a:spLocks/>
            </p:cNvSpPr>
            <p:nvPr/>
          </p:nvSpPr>
          <p:spPr bwMode="auto">
            <a:xfrm>
              <a:off x="2088" y="3333"/>
              <a:ext cx="8" cy="6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2 w 8"/>
                <a:gd name="T5" fmla="*/ 2 h 6"/>
                <a:gd name="T6" fmla="*/ 8 w 8"/>
                <a:gd name="T7" fmla="*/ 4 h 6"/>
                <a:gd name="T8" fmla="*/ 8 w 8"/>
                <a:gd name="T9" fmla="*/ 4 h 6"/>
                <a:gd name="T10" fmla="*/ 8 w 8"/>
                <a:gd name="T11" fmla="*/ 6 h 6"/>
                <a:gd name="T12" fmla="*/ 6 w 8"/>
                <a:gd name="T13" fmla="*/ 6 h 6"/>
                <a:gd name="T14" fmla="*/ 2 w 8"/>
                <a:gd name="T15" fmla="*/ 4 h 6"/>
                <a:gd name="T16" fmla="*/ 0 w 8"/>
                <a:gd name="T17" fmla="*/ 0 h 6"/>
                <a:gd name="T18" fmla="*/ 0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5" name="Freeform 315"/>
            <p:cNvSpPr>
              <a:spLocks/>
            </p:cNvSpPr>
            <p:nvPr/>
          </p:nvSpPr>
          <p:spPr bwMode="auto">
            <a:xfrm>
              <a:off x="2088" y="3333"/>
              <a:ext cx="6" cy="8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2 w 6"/>
                <a:gd name="T5" fmla="*/ 2 h 8"/>
                <a:gd name="T6" fmla="*/ 6 w 6"/>
                <a:gd name="T7" fmla="*/ 6 h 8"/>
                <a:gd name="T8" fmla="*/ 6 w 6"/>
                <a:gd name="T9" fmla="*/ 6 h 8"/>
                <a:gd name="T10" fmla="*/ 4 w 6"/>
                <a:gd name="T11" fmla="*/ 8 h 8"/>
                <a:gd name="T12" fmla="*/ 2 w 6"/>
                <a:gd name="T13" fmla="*/ 8 h 8"/>
                <a:gd name="T14" fmla="*/ 0 w 6"/>
                <a:gd name="T15" fmla="*/ 4 h 8"/>
                <a:gd name="T16" fmla="*/ 0 w 6"/>
                <a:gd name="T17" fmla="*/ 0 h 8"/>
                <a:gd name="T18" fmla="*/ 0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6" name="Freeform 316"/>
            <p:cNvSpPr>
              <a:spLocks/>
            </p:cNvSpPr>
            <p:nvPr/>
          </p:nvSpPr>
          <p:spPr bwMode="auto">
            <a:xfrm>
              <a:off x="2086" y="3333"/>
              <a:ext cx="4" cy="10"/>
            </a:xfrm>
            <a:custGeom>
              <a:avLst/>
              <a:gdLst>
                <a:gd name="T0" fmla="*/ 2 w 4"/>
                <a:gd name="T1" fmla="*/ 0 h 10"/>
                <a:gd name="T2" fmla="*/ 2 w 4"/>
                <a:gd name="T3" fmla="*/ 0 h 10"/>
                <a:gd name="T4" fmla="*/ 2 w 4"/>
                <a:gd name="T5" fmla="*/ 4 h 10"/>
                <a:gd name="T6" fmla="*/ 4 w 4"/>
                <a:gd name="T7" fmla="*/ 8 h 10"/>
                <a:gd name="T8" fmla="*/ 4 w 4"/>
                <a:gd name="T9" fmla="*/ 8 h 10"/>
                <a:gd name="T10" fmla="*/ 2 w 4"/>
                <a:gd name="T11" fmla="*/ 10 h 10"/>
                <a:gd name="T12" fmla="*/ 0 w 4"/>
                <a:gd name="T13" fmla="*/ 8 h 10"/>
                <a:gd name="T14" fmla="*/ 0 w 4"/>
                <a:gd name="T15" fmla="*/ 4 h 10"/>
                <a:gd name="T16" fmla="*/ 2 w 4"/>
                <a:gd name="T17" fmla="*/ 0 h 10"/>
                <a:gd name="T18" fmla="*/ 2 w 4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7" name="Freeform 317"/>
            <p:cNvSpPr>
              <a:spLocks/>
            </p:cNvSpPr>
            <p:nvPr/>
          </p:nvSpPr>
          <p:spPr bwMode="auto">
            <a:xfrm>
              <a:off x="2082" y="3333"/>
              <a:ext cx="4" cy="8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0 h 8"/>
                <a:gd name="T4" fmla="*/ 4 w 4"/>
                <a:gd name="T5" fmla="*/ 4 h 8"/>
                <a:gd name="T6" fmla="*/ 2 w 4"/>
                <a:gd name="T7" fmla="*/ 8 h 8"/>
                <a:gd name="T8" fmla="*/ 2 w 4"/>
                <a:gd name="T9" fmla="*/ 8 h 8"/>
                <a:gd name="T10" fmla="*/ 0 w 4"/>
                <a:gd name="T11" fmla="*/ 8 h 8"/>
                <a:gd name="T12" fmla="*/ 0 w 4"/>
                <a:gd name="T13" fmla="*/ 6 h 8"/>
                <a:gd name="T14" fmla="*/ 0 w 4"/>
                <a:gd name="T15" fmla="*/ 4 h 8"/>
                <a:gd name="T16" fmla="*/ 4 w 4"/>
                <a:gd name="T17" fmla="*/ 0 h 8"/>
                <a:gd name="T18" fmla="*/ 4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8" name="Freeform 318"/>
            <p:cNvSpPr>
              <a:spLocks/>
            </p:cNvSpPr>
            <p:nvPr/>
          </p:nvSpPr>
          <p:spPr bwMode="auto">
            <a:xfrm>
              <a:off x="2078" y="3333"/>
              <a:ext cx="8" cy="6"/>
            </a:xfrm>
            <a:custGeom>
              <a:avLst/>
              <a:gdLst>
                <a:gd name="T0" fmla="*/ 8 w 8"/>
                <a:gd name="T1" fmla="*/ 0 h 6"/>
                <a:gd name="T2" fmla="*/ 8 w 8"/>
                <a:gd name="T3" fmla="*/ 0 h 6"/>
                <a:gd name="T4" fmla="*/ 6 w 8"/>
                <a:gd name="T5" fmla="*/ 2 h 6"/>
                <a:gd name="T6" fmla="*/ 2 w 8"/>
                <a:gd name="T7" fmla="*/ 6 h 6"/>
                <a:gd name="T8" fmla="*/ 2 w 8"/>
                <a:gd name="T9" fmla="*/ 6 h 6"/>
                <a:gd name="T10" fmla="*/ 0 w 8"/>
                <a:gd name="T11" fmla="*/ 6 h 6"/>
                <a:gd name="T12" fmla="*/ 0 w 8"/>
                <a:gd name="T13" fmla="*/ 4 h 6"/>
                <a:gd name="T14" fmla="*/ 2 w 8"/>
                <a:gd name="T15" fmla="*/ 2 h 6"/>
                <a:gd name="T16" fmla="*/ 8 w 8"/>
                <a:gd name="T17" fmla="*/ 0 h 6"/>
                <a:gd name="T18" fmla="*/ 8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29" name="Freeform 319"/>
            <p:cNvSpPr>
              <a:spLocks/>
            </p:cNvSpPr>
            <p:nvPr/>
          </p:nvSpPr>
          <p:spPr bwMode="auto">
            <a:xfrm>
              <a:off x="2076" y="3333"/>
              <a:ext cx="10" cy="2"/>
            </a:xfrm>
            <a:custGeom>
              <a:avLst/>
              <a:gdLst>
                <a:gd name="T0" fmla="*/ 10 w 10"/>
                <a:gd name="T1" fmla="*/ 0 h 2"/>
                <a:gd name="T2" fmla="*/ 10 w 10"/>
                <a:gd name="T3" fmla="*/ 0 h 2"/>
                <a:gd name="T4" fmla="*/ 8 w 10"/>
                <a:gd name="T5" fmla="*/ 2 h 2"/>
                <a:gd name="T6" fmla="*/ 2 w 10"/>
                <a:gd name="T7" fmla="*/ 2 h 2"/>
                <a:gd name="T8" fmla="*/ 2 w 10"/>
                <a:gd name="T9" fmla="*/ 2 h 2"/>
                <a:gd name="T10" fmla="*/ 0 w 10"/>
                <a:gd name="T11" fmla="*/ 2 h 2"/>
                <a:gd name="T12" fmla="*/ 0 w 10"/>
                <a:gd name="T13" fmla="*/ 0 h 2"/>
                <a:gd name="T14" fmla="*/ 4 w 10"/>
                <a:gd name="T15" fmla="*/ 0 h 2"/>
                <a:gd name="T16" fmla="*/ 10 w 10"/>
                <a:gd name="T17" fmla="*/ 0 h 2"/>
                <a:gd name="T18" fmla="*/ 1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0" name="Freeform 320"/>
            <p:cNvSpPr>
              <a:spLocks/>
            </p:cNvSpPr>
            <p:nvPr/>
          </p:nvSpPr>
          <p:spPr bwMode="auto">
            <a:xfrm>
              <a:off x="2074" y="3331"/>
              <a:ext cx="12" cy="2"/>
            </a:xfrm>
            <a:custGeom>
              <a:avLst/>
              <a:gdLst>
                <a:gd name="T0" fmla="*/ 12 w 12"/>
                <a:gd name="T1" fmla="*/ 2 h 2"/>
                <a:gd name="T2" fmla="*/ 12 w 12"/>
                <a:gd name="T3" fmla="*/ 2 h 2"/>
                <a:gd name="T4" fmla="*/ 8 w 12"/>
                <a:gd name="T5" fmla="*/ 2 h 2"/>
                <a:gd name="T6" fmla="*/ 2 w 12"/>
                <a:gd name="T7" fmla="*/ 2 h 2"/>
                <a:gd name="T8" fmla="*/ 2 w 12"/>
                <a:gd name="T9" fmla="*/ 2 h 2"/>
                <a:gd name="T10" fmla="*/ 0 w 12"/>
                <a:gd name="T11" fmla="*/ 0 h 2"/>
                <a:gd name="T12" fmla="*/ 2 w 12"/>
                <a:gd name="T13" fmla="*/ 0 h 2"/>
                <a:gd name="T14" fmla="*/ 6 w 12"/>
                <a:gd name="T15" fmla="*/ 0 h 2"/>
                <a:gd name="T16" fmla="*/ 12 w 12"/>
                <a:gd name="T17" fmla="*/ 2 h 2"/>
                <a:gd name="T18" fmla="*/ 12 w 12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1" name="Freeform 321"/>
            <p:cNvSpPr>
              <a:spLocks/>
            </p:cNvSpPr>
            <p:nvPr/>
          </p:nvSpPr>
          <p:spPr bwMode="auto">
            <a:xfrm>
              <a:off x="2076" y="3327"/>
              <a:ext cx="10" cy="6"/>
            </a:xfrm>
            <a:custGeom>
              <a:avLst/>
              <a:gdLst>
                <a:gd name="T0" fmla="*/ 10 w 10"/>
                <a:gd name="T1" fmla="*/ 6 h 6"/>
                <a:gd name="T2" fmla="*/ 10 w 10"/>
                <a:gd name="T3" fmla="*/ 6 h 6"/>
                <a:gd name="T4" fmla="*/ 6 w 10"/>
                <a:gd name="T5" fmla="*/ 4 h 6"/>
                <a:gd name="T6" fmla="*/ 2 w 10"/>
                <a:gd name="T7" fmla="*/ 2 h 6"/>
                <a:gd name="T8" fmla="*/ 2 w 10"/>
                <a:gd name="T9" fmla="*/ 2 h 6"/>
                <a:gd name="T10" fmla="*/ 0 w 10"/>
                <a:gd name="T11" fmla="*/ 0 h 6"/>
                <a:gd name="T12" fmla="*/ 4 w 10"/>
                <a:gd name="T13" fmla="*/ 0 h 6"/>
                <a:gd name="T14" fmla="*/ 6 w 10"/>
                <a:gd name="T15" fmla="*/ 2 h 6"/>
                <a:gd name="T16" fmla="*/ 10 w 10"/>
                <a:gd name="T17" fmla="*/ 6 h 6"/>
                <a:gd name="T18" fmla="*/ 10 w 10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6">
                  <a:moveTo>
                    <a:pt x="10" y="6"/>
                  </a:moveTo>
                  <a:lnTo>
                    <a:pt x="10" y="6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2" name="Freeform 322"/>
            <p:cNvSpPr>
              <a:spLocks/>
            </p:cNvSpPr>
            <p:nvPr/>
          </p:nvSpPr>
          <p:spPr bwMode="auto">
            <a:xfrm>
              <a:off x="2084" y="3331"/>
              <a:ext cx="6" cy="4"/>
            </a:xfrm>
            <a:custGeom>
              <a:avLst/>
              <a:gdLst>
                <a:gd name="T0" fmla="*/ 6 w 6"/>
                <a:gd name="T1" fmla="*/ 2 h 4"/>
                <a:gd name="T2" fmla="*/ 6 w 6"/>
                <a:gd name="T3" fmla="*/ 2 h 4"/>
                <a:gd name="T4" fmla="*/ 4 w 6"/>
                <a:gd name="T5" fmla="*/ 4 h 4"/>
                <a:gd name="T6" fmla="*/ 2 w 6"/>
                <a:gd name="T7" fmla="*/ 4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2 h 4"/>
                <a:gd name="T14" fmla="*/ 0 w 6"/>
                <a:gd name="T15" fmla="*/ 2 h 4"/>
                <a:gd name="T16" fmla="*/ 0 w 6"/>
                <a:gd name="T17" fmla="*/ 0 h 4"/>
                <a:gd name="T18" fmla="*/ 4 w 6"/>
                <a:gd name="T19" fmla="*/ 0 h 4"/>
                <a:gd name="T20" fmla="*/ 4 w 6"/>
                <a:gd name="T21" fmla="*/ 0 h 4"/>
                <a:gd name="T22" fmla="*/ 6 w 6"/>
                <a:gd name="T23" fmla="*/ 0 h 4"/>
                <a:gd name="T24" fmla="*/ 6 w 6"/>
                <a:gd name="T25" fmla="*/ 2 h 4"/>
                <a:gd name="T26" fmla="*/ 6 w 6"/>
                <a:gd name="T27" fmla="*/ 2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3" name="Freeform 323"/>
            <p:cNvSpPr>
              <a:spLocks/>
            </p:cNvSpPr>
            <p:nvPr/>
          </p:nvSpPr>
          <p:spPr bwMode="auto">
            <a:xfrm>
              <a:off x="1978" y="3297"/>
              <a:ext cx="6" cy="8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4 w 6"/>
                <a:gd name="T5" fmla="*/ 6 h 8"/>
                <a:gd name="T6" fmla="*/ 0 w 6"/>
                <a:gd name="T7" fmla="*/ 2 h 8"/>
                <a:gd name="T8" fmla="*/ 0 w 6"/>
                <a:gd name="T9" fmla="*/ 2 h 8"/>
                <a:gd name="T10" fmla="*/ 0 w 6"/>
                <a:gd name="T11" fmla="*/ 0 h 8"/>
                <a:gd name="T12" fmla="*/ 2 w 6"/>
                <a:gd name="T13" fmla="*/ 0 h 8"/>
                <a:gd name="T14" fmla="*/ 6 w 6"/>
                <a:gd name="T15" fmla="*/ 4 h 8"/>
                <a:gd name="T16" fmla="*/ 6 w 6"/>
                <a:gd name="T17" fmla="*/ 8 h 8"/>
                <a:gd name="T18" fmla="*/ 6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4" name="Freeform 324"/>
            <p:cNvSpPr>
              <a:spLocks/>
            </p:cNvSpPr>
            <p:nvPr/>
          </p:nvSpPr>
          <p:spPr bwMode="auto">
            <a:xfrm>
              <a:off x="1982" y="3295"/>
              <a:ext cx="4" cy="10"/>
            </a:xfrm>
            <a:custGeom>
              <a:avLst/>
              <a:gdLst>
                <a:gd name="T0" fmla="*/ 2 w 4"/>
                <a:gd name="T1" fmla="*/ 10 h 10"/>
                <a:gd name="T2" fmla="*/ 2 w 4"/>
                <a:gd name="T3" fmla="*/ 10 h 10"/>
                <a:gd name="T4" fmla="*/ 2 w 4"/>
                <a:gd name="T5" fmla="*/ 6 h 10"/>
                <a:gd name="T6" fmla="*/ 0 w 4"/>
                <a:gd name="T7" fmla="*/ 2 h 10"/>
                <a:gd name="T8" fmla="*/ 0 w 4"/>
                <a:gd name="T9" fmla="*/ 2 h 10"/>
                <a:gd name="T10" fmla="*/ 2 w 4"/>
                <a:gd name="T11" fmla="*/ 0 h 10"/>
                <a:gd name="T12" fmla="*/ 4 w 4"/>
                <a:gd name="T13" fmla="*/ 2 h 10"/>
                <a:gd name="T14" fmla="*/ 4 w 4"/>
                <a:gd name="T15" fmla="*/ 6 h 10"/>
                <a:gd name="T16" fmla="*/ 2 w 4"/>
                <a:gd name="T17" fmla="*/ 10 h 10"/>
                <a:gd name="T18" fmla="*/ 2 w 4"/>
                <a:gd name="T19" fmla="*/ 1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0">
                  <a:moveTo>
                    <a:pt x="2" y="10"/>
                  </a:moveTo>
                  <a:lnTo>
                    <a:pt x="2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5" name="Freeform 325"/>
            <p:cNvSpPr>
              <a:spLocks/>
            </p:cNvSpPr>
            <p:nvPr/>
          </p:nvSpPr>
          <p:spPr bwMode="auto">
            <a:xfrm>
              <a:off x="1986" y="3297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4 h 8"/>
                <a:gd name="T6" fmla="*/ 2 w 4"/>
                <a:gd name="T7" fmla="*/ 0 h 8"/>
                <a:gd name="T8" fmla="*/ 2 w 4"/>
                <a:gd name="T9" fmla="*/ 0 h 8"/>
                <a:gd name="T10" fmla="*/ 4 w 4"/>
                <a:gd name="T11" fmla="*/ 0 h 8"/>
                <a:gd name="T12" fmla="*/ 4 w 4"/>
                <a:gd name="T13" fmla="*/ 2 h 8"/>
                <a:gd name="T14" fmla="*/ 2 w 4"/>
                <a:gd name="T15" fmla="*/ 4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6" name="Freeform 326"/>
            <p:cNvSpPr>
              <a:spLocks/>
            </p:cNvSpPr>
            <p:nvPr/>
          </p:nvSpPr>
          <p:spPr bwMode="auto">
            <a:xfrm>
              <a:off x="1986" y="3299"/>
              <a:ext cx="8" cy="6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6 h 6"/>
                <a:gd name="T4" fmla="*/ 2 w 8"/>
                <a:gd name="T5" fmla="*/ 4 h 6"/>
                <a:gd name="T6" fmla="*/ 6 w 8"/>
                <a:gd name="T7" fmla="*/ 0 h 6"/>
                <a:gd name="T8" fmla="*/ 6 w 8"/>
                <a:gd name="T9" fmla="*/ 0 h 6"/>
                <a:gd name="T10" fmla="*/ 8 w 8"/>
                <a:gd name="T11" fmla="*/ 0 h 6"/>
                <a:gd name="T12" fmla="*/ 8 w 8"/>
                <a:gd name="T13" fmla="*/ 2 h 6"/>
                <a:gd name="T14" fmla="*/ 4 w 8"/>
                <a:gd name="T15" fmla="*/ 4 h 6"/>
                <a:gd name="T16" fmla="*/ 0 w 8"/>
                <a:gd name="T17" fmla="*/ 6 h 6"/>
                <a:gd name="T18" fmla="*/ 0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7" name="Freeform 327"/>
            <p:cNvSpPr>
              <a:spLocks/>
            </p:cNvSpPr>
            <p:nvPr/>
          </p:nvSpPr>
          <p:spPr bwMode="auto">
            <a:xfrm>
              <a:off x="1986" y="3303"/>
              <a:ext cx="10" cy="2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2 w 10"/>
                <a:gd name="T5" fmla="*/ 0 h 2"/>
                <a:gd name="T6" fmla="*/ 8 w 10"/>
                <a:gd name="T7" fmla="*/ 0 h 2"/>
                <a:gd name="T8" fmla="*/ 8 w 10"/>
                <a:gd name="T9" fmla="*/ 0 h 2"/>
                <a:gd name="T10" fmla="*/ 10 w 10"/>
                <a:gd name="T11" fmla="*/ 0 h 2"/>
                <a:gd name="T12" fmla="*/ 10 w 10"/>
                <a:gd name="T13" fmla="*/ 2 h 2"/>
                <a:gd name="T14" fmla="*/ 6 w 10"/>
                <a:gd name="T15" fmla="*/ 2 h 2"/>
                <a:gd name="T16" fmla="*/ 0 w 10"/>
                <a:gd name="T17" fmla="*/ 2 h 2"/>
                <a:gd name="T18" fmla="*/ 0 w 10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8" name="Freeform 328"/>
            <p:cNvSpPr>
              <a:spLocks/>
            </p:cNvSpPr>
            <p:nvPr/>
          </p:nvSpPr>
          <p:spPr bwMode="auto">
            <a:xfrm>
              <a:off x="1986" y="3305"/>
              <a:ext cx="10" cy="2"/>
            </a:xfrm>
            <a:custGeom>
              <a:avLst/>
              <a:gdLst>
                <a:gd name="T0" fmla="*/ 0 w 10"/>
                <a:gd name="T1" fmla="*/ 0 h 2"/>
                <a:gd name="T2" fmla="*/ 0 w 10"/>
                <a:gd name="T3" fmla="*/ 0 h 2"/>
                <a:gd name="T4" fmla="*/ 4 w 10"/>
                <a:gd name="T5" fmla="*/ 0 h 2"/>
                <a:gd name="T6" fmla="*/ 10 w 10"/>
                <a:gd name="T7" fmla="*/ 0 h 2"/>
                <a:gd name="T8" fmla="*/ 10 w 10"/>
                <a:gd name="T9" fmla="*/ 0 h 2"/>
                <a:gd name="T10" fmla="*/ 10 w 10"/>
                <a:gd name="T11" fmla="*/ 2 h 2"/>
                <a:gd name="T12" fmla="*/ 10 w 10"/>
                <a:gd name="T13" fmla="*/ 2 h 2"/>
                <a:gd name="T14" fmla="*/ 6 w 10"/>
                <a:gd name="T15" fmla="*/ 2 h 2"/>
                <a:gd name="T16" fmla="*/ 0 w 10"/>
                <a:gd name="T17" fmla="*/ 0 h 2"/>
                <a:gd name="T18" fmla="*/ 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39" name="Freeform 329"/>
            <p:cNvSpPr>
              <a:spLocks/>
            </p:cNvSpPr>
            <p:nvPr/>
          </p:nvSpPr>
          <p:spPr bwMode="auto">
            <a:xfrm>
              <a:off x="1986" y="3305"/>
              <a:ext cx="10" cy="6"/>
            </a:xfrm>
            <a:custGeom>
              <a:avLst/>
              <a:gdLst>
                <a:gd name="T0" fmla="*/ 0 w 10"/>
                <a:gd name="T1" fmla="*/ 0 h 6"/>
                <a:gd name="T2" fmla="*/ 0 w 10"/>
                <a:gd name="T3" fmla="*/ 0 h 6"/>
                <a:gd name="T4" fmla="*/ 4 w 10"/>
                <a:gd name="T5" fmla="*/ 2 h 6"/>
                <a:gd name="T6" fmla="*/ 8 w 10"/>
                <a:gd name="T7" fmla="*/ 4 h 6"/>
                <a:gd name="T8" fmla="*/ 8 w 10"/>
                <a:gd name="T9" fmla="*/ 4 h 6"/>
                <a:gd name="T10" fmla="*/ 10 w 10"/>
                <a:gd name="T11" fmla="*/ 6 h 6"/>
                <a:gd name="T12" fmla="*/ 6 w 10"/>
                <a:gd name="T13" fmla="*/ 6 h 6"/>
                <a:gd name="T14" fmla="*/ 4 w 10"/>
                <a:gd name="T15" fmla="*/ 4 h 6"/>
                <a:gd name="T16" fmla="*/ 0 w 10"/>
                <a:gd name="T17" fmla="*/ 0 h 6"/>
                <a:gd name="T18" fmla="*/ 0 w 10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0" name="Freeform 330"/>
            <p:cNvSpPr>
              <a:spLocks/>
            </p:cNvSpPr>
            <p:nvPr/>
          </p:nvSpPr>
          <p:spPr bwMode="auto">
            <a:xfrm>
              <a:off x="1986" y="3305"/>
              <a:ext cx="6" cy="8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2 w 6"/>
                <a:gd name="T5" fmla="*/ 2 h 8"/>
                <a:gd name="T6" fmla="*/ 6 w 6"/>
                <a:gd name="T7" fmla="*/ 6 h 8"/>
                <a:gd name="T8" fmla="*/ 6 w 6"/>
                <a:gd name="T9" fmla="*/ 6 h 8"/>
                <a:gd name="T10" fmla="*/ 6 w 6"/>
                <a:gd name="T11" fmla="*/ 8 h 8"/>
                <a:gd name="T12" fmla="*/ 4 w 6"/>
                <a:gd name="T13" fmla="*/ 8 h 8"/>
                <a:gd name="T14" fmla="*/ 0 w 6"/>
                <a:gd name="T15" fmla="*/ 4 h 8"/>
                <a:gd name="T16" fmla="*/ 0 w 6"/>
                <a:gd name="T17" fmla="*/ 0 h 8"/>
                <a:gd name="T18" fmla="*/ 0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1" name="Freeform 331"/>
            <p:cNvSpPr>
              <a:spLocks/>
            </p:cNvSpPr>
            <p:nvPr/>
          </p:nvSpPr>
          <p:spPr bwMode="auto">
            <a:xfrm>
              <a:off x="1984" y="3305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0 h 8"/>
                <a:gd name="T4" fmla="*/ 2 w 4"/>
                <a:gd name="T5" fmla="*/ 4 h 8"/>
                <a:gd name="T6" fmla="*/ 4 w 4"/>
                <a:gd name="T7" fmla="*/ 8 h 8"/>
                <a:gd name="T8" fmla="*/ 4 w 4"/>
                <a:gd name="T9" fmla="*/ 8 h 8"/>
                <a:gd name="T10" fmla="*/ 2 w 4"/>
                <a:gd name="T11" fmla="*/ 8 h 8"/>
                <a:gd name="T12" fmla="*/ 0 w 4"/>
                <a:gd name="T13" fmla="*/ 8 h 8"/>
                <a:gd name="T14" fmla="*/ 0 w 4"/>
                <a:gd name="T15" fmla="*/ 4 h 8"/>
                <a:gd name="T16" fmla="*/ 2 w 4"/>
                <a:gd name="T17" fmla="*/ 0 h 8"/>
                <a:gd name="T18" fmla="*/ 2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2" name="Freeform 332"/>
            <p:cNvSpPr>
              <a:spLocks/>
            </p:cNvSpPr>
            <p:nvPr/>
          </p:nvSpPr>
          <p:spPr bwMode="auto">
            <a:xfrm>
              <a:off x="1980" y="3305"/>
              <a:ext cx="6" cy="8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4 h 8"/>
                <a:gd name="T6" fmla="*/ 2 w 6"/>
                <a:gd name="T7" fmla="*/ 8 h 8"/>
                <a:gd name="T8" fmla="*/ 2 w 6"/>
                <a:gd name="T9" fmla="*/ 8 h 8"/>
                <a:gd name="T10" fmla="*/ 0 w 6"/>
                <a:gd name="T11" fmla="*/ 8 h 8"/>
                <a:gd name="T12" fmla="*/ 0 w 6"/>
                <a:gd name="T13" fmla="*/ 6 h 8"/>
                <a:gd name="T14" fmla="*/ 2 w 6"/>
                <a:gd name="T15" fmla="*/ 4 h 8"/>
                <a:gd name="T16" fmla="*/ 6 w 6"/>
                <a:gd name="T17" fmla="*/ 0 h 8"/>
                <a:gd name="T18" fmla="*/ 6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3" name="Freeform 333"/>
            <p:cNvSpPr>
              <a:spLocks/>
            </p:cNvSpPr>
            <p:nvPr/>
          </p:nvSpPr>
          <p:spPr bwMode="auto">
            <a:xfrm>
              <a:off x="1976" y="3305"/>
              <a:ext cx="8" cy="6"/>
            </a:xfrm>
            <a:custGeom>
              <a:avLst/>
              <a:gdLst>
                <a:gd name="T0" fmla="*/ 8 w 8"/>
                <a:gd name="T1" fmla="*/ 0 h 6"/>
                <a:gd name="T2" fmla="*/ 8 w 8"/>
                <a:gd name="T3" fmla="*/ 0 h 6"/>
                <a:gd name="T4" fmla="*/ 8 w 8"/>
                <a:gd name="T5" fmla="*/ 2 h 6"/>
                <a:gd name="T6" fmla="*/ 2 w 8"/>
                <a:gd name="T7" fmla="*/ 6 h 6"/>
                <a:gd name="T8" fmla="*/ 2 w 8"/>
                <a:gd name="T9" fmla="*/ 6 h 6"/>
                <a:gd name="T10" fmla="*/ 0 w 8"/>
                <a:gd name="T11" fmla="*/ 6 h 6"/>
                <a:gd name="T12" fmla="*/ 0 w 8"/>
                <a:gd name="T13" fmla="*/ 4 h 6"/>
                <a:gd name="T14" fmla="*/ 4 w 8"/>
                <a:gd name="T15" fmla="*/ 2 h 6"/>
                <a:gd name="T16" fmla="*/ 8 w 8"/>
                <a:gd name="T17" fmla="*/ 0 h 6"/>
                <a:gd name="T18" fmla="*/ 8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4" name="Freeform 334"/>
            <p:cNvSpPr>
              <a:spLocks/>
            </p:cNvSpPr>
            <p:nvPr/>
          </p:nvSpPr>
          <p:spPr bwMode="auto">
            <a:xfrm>
              <a:off x="1974" y="3305"/>
              <a:ext cx="10" cy="2"/>
            </a:xfrm>
            <a:custGeom>
              <a:avLst/>
              <a:gdLst>
                <a:gd name="T0" fmla="*/ 10 w 10"/>
                <a:gd name="T1" fmla="*/ 0 h 2"/>
                <a:gd name="T2" fmla="*/ 10 w 10"/>
                <a:gd name="T3" fmla="*/ 0 h 2"/>
                <a:gd name="T4" fmla="*/ 8 w 10"/>
                <a:gd name="T5" fmla="*/ 2 h 2"/>
                <a:gd name="T6" fmla="*/ 2 w 10"/>
                <a:gd name="T7" fmla="*/ 2 h 2"/>
                <a:gd name="T8" fmla="*/ 2 w 10"/>
                <a:gd name="T9" fmla="*/ 2 h 2"/>
                <a:gd name="T10" fmla="*/ 0 w 10"/>
                <a:gd name="T11" fmla="*/ 2 h 2"/>
                <a:gd name="T12" fmla="*/ 2 w 10"/>
                <a:gd name="T13" fmla="*/ 0 h 2"/>
                <a:gd name="T14" fmla="*/ 4 w 10"/>
                <a:gd name="T15" fmla="*/ 0 h 2"/>
                <a:gd name="T16" fmla="*/ 10 w 10"/>
                <a:gd name="T17" fmla="*/ 0 h 2"/>
                <a:gd name="T18" fmla="*/ 1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5" name="Freeform 335"/>
            <p:cNvSpPr>
              <a:spLocks/>
            </p:cNvSpPr>
            <p:nvPr/>
          </p:nvSpPr>
          <p:spPr bwMode="auto">
            <a:xfrm>
              <a:off x="1974" y="3301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6 w 10"/>
                <a:gd name="T5" fmla="*/ 4 h 4"/>
                <a:gd name="T6" fmla="*/ 0 w 10"/>
                <a:gd name="T7" fmla="*/ 4 h 4"/>
                <a:gd name="T8" fmla="*/ 0 w 10"/>
                <a:gd name="T9" fmla="*/ 4 h 4"/>
                <a:gd name="T10" fmla="*/ 0 w 10"/>
                <a:gd name="T11" fmla="*/ 2 h 4"/>
                <a:gd name="T12" fmla="*/ 2 w 10"/>
                <a:gd name="T13" fmla="*/ 0 h 4"/>
                <a:gd name="T14" fmla="*/ 6 w 10"/>
                <a:gd name="T15" fmla="*/ 2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6" name="Freeform 336"/>
            <p:cNvSpPr>
              <a:spLocks/>
            </p:cNvSpPr>
            <p:nvPr/>
          </p:nvSpPr>
          <p:spPr bwMode="auto">
            <a:xfrm>
              <a:off x="1976" y="3299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4 w 8"/>
                <a:gd name="T5" fmla="*/ 4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2 w 8"/>
                <a:gd name="T13" fmla="*/ 0 h 6"/>
                <a:gd name="T14" fmla="*/ 6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7" name="Freeform 337"/>
            <p:cNvSpPr>
              <a:spLocks/>
            </p:cNvSpPr>
            <p:nvPr/>
          </p:nvSpPr>
          <p:spPr bwMode="auto">
            <a:xfrm>
              <a:off x="1982" y="3303"/>
              <a:ext cx="6" cy="4"/>
            </a:xfrm>
            <a:custGeom>
              <a:avLst/>
              <a:gdLst>
                <a:gd name="T0" fmla="*/ 6 w 6"/>
                <a:gd name="T1" fmla="*/ 2 h 4"/>
                <a:gd name="T2" fmla="*/ 6 w 6"/>
                <a:gd name="T3" fmla="*/ 2 h 4"/>
                <a:gd name="T4" fmla="*/ 6 w 6"/>
                <a:gd name="T5" fmla="*/ 4 h 4"/>
                <a:gd name="T6" fmla="*/ 2 w 6"/>
                <a:gd name="T7" fmla="*/ 4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2 h 4"/>
                <a:gd name="T14" fmla="*/ 0 w 6"/>
                <a:gd name="T15" fmla="*/ 2 h 4"/>
                <a:gd name="T16" fmla="*/ 0 w 6"/>
                <a:gd name="T17" fmla="*/ 0 h 4"/>
                <a:gd name="T18" fmla="*/ 4 w 6"/>
                <a:gd name="T19" fmla="*/ 0 h 4"/>
                <a:gd name="T20" fmla="*/ 4 w 6"/>
                <a:gd name="T21" fmla="*/ 0 h 4"/>
                <a:gd name="T22" fmla="*/ 6 w 6"/>
                <a:gd name="T23" fmla="*/ 0 h 4"/>
                <a:gd name="T24" fmla="*/ 6 w 6"/>
                <a:gd name="T25" fmla="*/ 2 h 4"/>
                <a:gd name="T26" fmla="*/ 6 w 6"/>
                <a:gd name="T27" fmla="*/ 2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8" name="Freeform 338"/>
            <p:cNvSpPr>
              <a:spLocks/>
            </p:cNvSpPr>
            <p:nvPr/>
          </p:nvSpPr>
          <p:spPr bwMode="auto">
            <a:xfrm>
              <a:off x="2124" y="3283"/>
              <a:ext cx="8" cy="6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6 h 6"/>
                <a:gd name="T4" fmla="*/ 4 w 8"/>
                <a:gd name="T5" fmla="*/ 4 h 6"/>
                <a:gd name="T6" fmla="*/ 0 w 8"/>
                <a:gd name="T7" fmla="*/ 2 h 6"/>
                <a:gd name="T8" fmla="*/ 0 w 8"/>
                <a:gd name="T9" fmla="*/ 2 h 6"/>
                <a:gd name="T10" fmla="*/ 0 w 8"/>
                <a:gd name="T11" fmla="*/ 0 h 6"/>
                <a:gd name="T12" fmla="*/ 2 w 8"/>
                <a:gd name="T13" fmla="*/ 0 h 6"/>
                <a:gd name="T14" fmla="*/ 6 w 8"/>
                <a:gd name="T15" fmla="*/ 2 h 6"/>
                <a:gd name="T16" fmla="*/ 8 w 8"/>
                <a:gd name="T17" fmla="*/ 6 h 6"/>
                <a:gd name="T18" fmla="*/ 8 w 8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6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49" name="Freeform 339"/>
            <p:cNvSpPr>
              <a:spLocks/>
            </p:cNvSpPr>
            <p:nvPr/>
          </p:nvSpPr>
          <p:spPr bwMode="auto">
            <a:xfrm>
              <a:off x="2128" y="3281"/>
              <a:ext cx="4" cy="8"/>
            </a:xfrm>
            <a:custGeom>
              <a:avLst/>
              <a:gdLst>
                <a:gd name="T0" fmla="*/ 4 w 4"/>
                <a:gd name="T1" fmla="*/ 8 h 8"/>
                <a:gd name="T2" fmla="*/ 4 w 4"/>
                <a:gd name="T3" fmla="*/ 8 h 8"/>
                <a:gd name="T4" fmla="*/ 2 w 4"/>
                <a:gd name="T5" fmla="*/ 6 h 8"/>
                <a:gd name="T6" fmla="*/ 0 w 4"/>
                <a:gd name="T7" fmla="*/ 2 h 8"/>
                <a:gd name="T8" fmla="*/ 0 w 4"/>
                <a:gd name="T9" fmla="*/ 2 h 8"/>
                <a:gd name="T10" fmla="*/ 2 w 4"/>
                <a:gd name="T11" fmla="*/ 0 h 8"/>
                <a:gd name="T12" fmla="*/ 4 w 4"/>
                <a:gd name="T13" fmla="*/ 0 h 8"/>
                <a:gd name="T14" fmla="*/ 4 w 4"/>
                <a:gd name="T15" fmla="*/ 4 h 8"/>
                <a:gd name="T16" fmla="*/ 4 w 4"/>
                <a:gd name="T17" fmla="*/ 8 h 8"/>
                <a:gd name="T18" fmla="*/ 4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4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0" name="Freeform 340"/>
            <p:cNvSpPr>
              <a:spLocks/>
            </p:cNvSpPr>
            <p:nvPr/>
          </p:nvSpPr>
          <p:spPr bwMode="auto">
            <a:xfrm>
              <a:off x="2132" y="3281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4 h 8"/>
                <a:gd name="T6" fmla="*/ 0 w 4"/>
                <a:gd name="T7" fmla="*/ 0 h 8"/>
                <a:gd name="T8" fmla="*/ 0 w 4"/>
                <a:gd name="T9" fmla="*/ 0 h 8"/>
                <a:gd name="T10" fmla="*/ 2 w 4"/>
                <a:gd name="T11" fmla="*/ 0 h 8"/>
                <a:gd name="T12" fmla="*/ 4 w 4"/>
                <a:gd name="T13" fmla="*/ 0 h 8"/>
                <a:gd name="T14" fmla="*/ 4 w 4"/>
                <a:gd name="T15" fmla="*/ 4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1" name="Freeform 341"/>
            <p:cNvSpPr>
              <a:spLocks/>
            </p:cNvSpPr>
            <p:nvPr/>
          </p:nvSpPr>
          <p:spPr bwMode="auto">
            <a:xfrm>
              <a:off x="2134" y="3281"/>
              <a:ext cx="6" cy="8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8 h 8"/>
                <a:gd name="T4" fmla="*/ 0 w 6"/>
                <a:gd name="T5" fmla="*/ 4 h 8"/>
                <a:gd name="T6" fmla="*/ 4 w 6"/>
                <a:gd name="T7" fmla="*/ 0 h 8"/>
                <a:gd name="T8" fmla="*/ 4 w 6"/>
                <a:gd name="T9" fmla="*/ 0 h 8"/>
                <a:gd name="T10" fmla="*/ 6 w 6"/>
                <a:gd name="T11" fmla="*/ 0 h 8"/>
                <a:gd name="T12" fmla="*/ 6 w 6"/>
                <a:gd name="T13" fmla="*/ 2 h 8"/>
                <a:gd name="T14" fmla="*/ 4 w 6"/>
                <a:gd name="T15" fmla="*/ 4 h 8"/>
                <a:gd name="T16" fmla="*/ 0 w 6"/>
                <a:gd name="T17" fmla="*/ 8 h 8"/>
                <a:gd name="T18" fmla="*/ 0 w 6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2" name="Freeform 342"/>
            <p:cNvSpPr>
              <a:spLocks/>
            </p:cNvSpPr>
            <p:nvPr/>
          </p:nvSpPr>
          <p:spPr bwMode="auto">
            <a:xfrm>
              <a:off x="2134" y="3283"/>
              <a:ext cx="10" cy="6"/>
            </a:xfrm>
            <a:custGeom>
              <a:avLst/>
              <a:gdLst>
                <a:gd name="T0" fmla="*/ 0 w 10"/>
                <a:gd name="T1" fmla="*/ 6 h 6"/>
                <a:gd name="T2" fmla="*/ 0 w 10"/>
                <a:gd name="T3" fmla="*/ 6 h 6"/>
                <a:gd name="T4" fmla="*/ 2 w 10"/>
                <a:gd name="T5" fmla="*/ 4 h 6"/>
                <a:gd name="T6" fmla="*/ 8 w 10"/>
                <a:gd name="T7" fmla="*/ 0 h 6"/>
                <a:gd name="T8" fmla="*/ 8 w 10"/>
                <a:gd name="T9" fmla="*/ 0 h 6"/>
                <a:gd name="T10" fmla="*/ 10 w 10"/>
                <a:gd name="T11" fmla="*/ 2 h 6"/>
                <a:gd name="T12" fmla="*/ 8 w 10"/>
                <a:gd name="T13" fmla="*/ 2 h 6"/>
                <a:gd name="T14" fmla="*/ 6 w 10"/>
                <a:gd name="T15" fmla="*/ 4 h 6"/>
                <a:gd name="T16" fmla="*/ 0 w 10"/>
                <a:gd name="T17" fmla="*/ 6 h 6"/>
                <a:gd name="T18" fmla="*/ 0 w 10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3" name="Freeform 343"/>
            <p:cNvSpPr>
              <a:spLocks/>
            </p:cNvSpPr>
            <p:nvPr/>
          </p:nvSpPr>
          <p:spPr bwMode="auto">
            <a:xfrm>
              <a:off x="2134" y="3287"/>
              <a:ext cx="10" cy="2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2 w 10"/>
                <a:gd name="T5" fmla="*/ 0 h 2"/>
                <a:gd name="T6" fmla="*/ 10 w 10"/>
                <a:gd name="T7" fmla="*/ 0 h 2"/>
                <a:gd name="T8" fmla="*/ 10 w 10"/>
                <a:gd name="T9" fmla="*/ 0 h 2"/>
                <a:gd name="T10" fmla="*/ 10 w 10"/>
                <a:gd name="T11" fmla="*/ 0 h 2"/>
                <a:gd name="T12" fmla="*/ 10 w 10"/>
                <a:gd name="T13" fmla="*/ 2 h 2"/>
                <a:gd name="T14" fmla="*/ 6 w 10"/>
                <a:gd name="T15" fmla="*/ 2 h 2"/>
                <a:gd name="T16" fmla="*/ 0 w 10"/>
                <a:gd name="T17" fmla="*/ 2 h 2"/>
                <a:gd name="T18" fmla="*/ 0 w 10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4" name="Freeform 344"/>
            <p:cNvSpPr>
              <a:spLocks/>
            </p:cNvSpPr>
            <p:nvPr/>
          </p:nvSpPr>
          <p:spPr bwMode="auto">
            <a:xfrm>
              <a:off x="2134" y="3289"/>
              <a:ext cx="10" cy="4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0 h 4"/>
                <a:gd name="T4" fmla="*/ 4 w 10"/>
                <a:gd name="T5" fmla="*/ 0 h 4"/>
                <a:gd name="T6" fmla="*/ 10 w 10"/>
                <a:gd name="T7" fmla="*/ 2 h 4"/>
                <a:gd name="T8" fmla="*/ 10 w 10"/>
                <a:gd name="T9" fmla="*/ 2 h 4"/>
                <a:gd name="T10" fmla="*/ 10 w 10"/>
                <a:gd name="T11" fmla="*/ 2 h 4"/>
                <a:gd name="T12" fmla="*/ 8 w 10"/>
                <a:gd name="T13" fmla="*/ 4 h 4"/>
                <a:gd name="T14" fmla="*/ 4 w 10"/>
                <a:gd name="T15" fmla="*/ 2 h 4"/>
                <a:gd name="T16" fmla="*/ 0 w 10"/>
                <a:gd name="T17" fmla="*/ 0 h 4"/>
                <a:gd name="T18" fmla="*/ 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5" name="Freeform 345"/>
            <p:cNvSpPr>
              <a:spLocks/>
            </p:cNvSpPr>
            <p:nvPr/>
          </p:nvSpPr>
          <p:spPr bwMode="auto">
            <a:xfrm>
              <a:off x="2134" y="3289"/>
              <a:ext cx="8" cy="6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2 w 8"/>
                <a:gd name="T5" fmla="*/ 2 h 6"/>
                <a:gd name="T6" fmla="*/ 8 w 8"/>
                <a:gd name="T7" fmla="*/ 4 h 6"/>
                <a:gd name="T8" fmla="*/ 8 w 8"/>
                <a:gd name="T9" fmla="*/ 4 h 6"/>
                <a:gd name="T10" fmla="*/ 6 w 8"/>
                <a:gd name="T11" fmla="*/ 6 h 6"/>
                <a:gd name="T12" fmla="*/ 4 w 8"/>
                <a:gd name="T13" fmla="*/ 6 h 6"/>
                <a:gd name="T14" fmla="*/ 2 w 8"/>
                <a:gd name="T15" fmla="*/ 4 h 6"/>
                <a:gd name="T16" fmla="*/ 0 w 8"/>
                <a:gd name="T17" fmla="*/ 0 h 6"/>
                <a:gd name="T18" fmla="*/ 0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6" name="Freeform 346"/>
            <p:cNvSpPr>
              <a:spLocks/>
            </p:cNvSpPr>
            <p:nvPr/>
          </p:nvSpPr>
          <p:spPr bwMode="auto">
            <a:xfrm>
              <a:off x="2132" y="3289"/>
              <a:ext cx="6" cy="8"/>
            </a:xfrm>
            <a:custGeom>
              <a:avLst/>
              <a:gdLst>
                <a:gd name="T0" fmla="*/ 2 w 6"/>
                <a:gd name="T1" fmla="*/ 0 h 8"/>
                <a:gd name="T2" fmla="*/ 2 w 6"/>
                <a:gd name="T3" fmla="*/ 0 h 8"/>
                <a:gd name="T4" fmla="*/ 4 w 6"/>
                <a:gd name="T5" fmla="*/ 2 h 8"/>
                <a:gd name="T6" fmla="*/ 6 w 6"/>
                <a:gd name="T7" fmla="*/ 8 h 8"/>
                <a:gd name="T8" fmla="*/ 6 w 6"/>
                <a:gd name="T9" fmla="*/ 8 h 8"/>
                <a:gd name="T10" fmla="*/ 4 w 6"/>
                <a:gd name="T11" fmla="*/ 8 h 8"/>
                <a:gd name="T12" fmla="*/ 2 w 6"/>
                <a:gd name="T13" fmla="*/ 8 h 8"/>
                <a:gd name="T14" fmla="*/ 0 w 6"/>
                <a:gd name="T15" fmla="*/ 4 h 8"/>
                <a:gd name="T16" fmla="*/ 2 w 6"/>
                <a:gd name="T17" fmla="*/ 0 h 8"/>
                <a:gd name="T18" fmla="*/ 2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7" name="Freeform 347"/>
            <p:cNvSpPr>
              <a:spLocks/>
            </p:cNvSpPr>
            <p:nvPr/>
          </p:nvSpPr>
          <p:spPr bwMode="auto">
            <a:xfrm>
              <a:off x="2130" y="3289"/>
              <a:ext cx="4" cy="8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0 h 8"/>
                <a:gd name="T4" fmla="*/ 4 w 4"/>
                <a:gd name="T5" fmla="*/ 4 h 8"/>
                <a:gd name="T6" fmla="*/ 2 w 4"/>
                <a:gd name="T7" fmla="*/ 8 h 8"/>
                <a:gd name="T8" fmla="*/ 2 w 4"/>
                <a:gd name="T9" fmla="*/ 8 h 8"/>
                <a:gd name="T10" fmla="*/ 0 w 4"/>
                <a:gd name="T11" fmla="*/ 8 h 8"/>
                <a:gd name="T12" fmla="*/ 0 w 4"/>
                <a:gd name="T13" fmla="*/ 8 h 8"/>
                <a:gd name="T14" fmla="*/ 0 w 4"/>
                <a:gd name="T15" fmla="*/ 4 h 8"/>
                <a:gd name="T16" fmla="*/ 4 w 4"/>
                <a:gd name="T17" fmla="*/ 0 h 8"/>
                <a:gd name="T18" fmla="*/ 4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8" name="Freeform 348"/>
            <p:cNvSpPr>
              <a:spLocks/>
            </p:cNvSpPr>
            <p:nvPr/>
          </p:nvSpPr>
          <p:spPr bwMode="auto">
            <a:xfrm>
              <a:off x="2126" y="3289"/>
              <a:ext cx="6" cy="8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0 h 8"/>
                <a:gd name="T4" fmla="*/ 6 w 6"/>
                <a:gd name="T5" fmla="*/ 4 h 8"/>
                <a:gd name="T6" fmla="*/ 2 w 6"/>
                <a:gd name="T7" fmla="*/ 8 h 8"/>
                <a:gd name="T8" fmla="*/ 2 w 6"/>
                <a:gd name="T9" fmla="*/ 8 h 8"/>
                <a:gd name="T10" fmla="*/ 0 w 6"/>
                <a:gd name="T11" fmla="*/ 8 h 8"/>
                <a:gd name="T12" fmla="*/ 0 w 6"/>
                <a:gd name="T13" fmla="*/ 6 h 8"/>
                <a:gd name="T14" fmla="*/ 2 w 6"/>
                <a:gd name="T15" fmla="*/ 4 h 8"/>
                <a:gd name="T16" fmla="*/ 6 w 6"/>
                <a:gd name="T17" fmla="*/ 0 h 8"/>
                <a:gd name="T18" fmla="*/ 6 w 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59" name="Freeform 349"/>
            <p:cNvSpPr>
              <a:spLocks/>
            </p:cNvSpPr>
            <p:nvPr/>
          </p:nvSpPr>
          <p:spPr bwMode="auto">
            <a:xfrm>
              <a:off x="2122" y="3289"/>
              <a:ext cx="10" cy="6"/>
            </a:xfrm>
            <a:custGeom>
              <a:avLst/>
              <a:gdLst>
                <a:gd name="T0" fmla="*/ 10 w 10"/>
                <a:gd name="T1" fmla="*/ 0 h 6"/>
                <a:gd name="T2" fmla="*/ 10 w 10"/>
                <a:gd name="T3" fmla="*/ 0 h 6"/>
                <a:gd name="T4" fmla="*/ 8 w 10"/>
                <a:gd name="T5" fmla="*/ 2 h 6"/>
                <a:gd name="T6" fmla="*/ 2 w 10"/>
                <a:gd name="T7" fmla="*/ 6 h 6"/>
                <a:gd name="T8" fmla="*/ 2 w 10"/>
                <a:gd name="T9" fmla="*/ 6 h 6"/>
                <a:gd name="T10" fmla="*/ 0 w 10"/>
                <a:gd name="T11" fmla="*/ 4 h 6"/>
                <a:gd name="T12" fmla="*/ 2 w 10"/>
                <a:gd name="T13" fmla="*/ 4 h 6"/>
                <a:gd name="T14" fmla="*/ 4 w 10"/>
                <a:gd name="T15" fmla="*/ 2 h 6"/>
                <a:gd name="T16" fmla="*/ 10 w 10"/>
                <a:gd name="T17" fmla="*/ 0 h 6"/>
                <a:gd name="T18" fmla="*/ 10 w 10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0" name="Freeform 350"/>
            <p:cNvSpPr>
              <a:spLocks/>
            </p:cNvSpPr>
            <p:nvPr/>
          </p:nvSpPr>
          <p:spPr bwMode="auto">
            <a:xfrm>
              <a:off x="2120" y="3289"/>
              <a:ext cx="12" cy="2"/>
            </a:xfrm>
            <a:custGeom>
              <a:avLst/>
              <a:gdLst>
                <a:gd name="T0" fmla="*/ 12 w 12"/>
                <a:gd name="T1" fmla="*/ 0 h 2"/>
                <a:gd name="T2" fmla="*/ 12 w 12"/>
                <a:gd name="T3" fmla="*/ 0 h 2"/>
                <a:gd name="T4" fmla="*/ 8 w 12"/>
                <a:gd name="T5" fmla="*/ 2 h 2"/>
                <a:gd name="T6" fmla="*/ 2 w 12"/>
                <a:gd name="T7" fmla="*/ 2 h 2"/>
                <a:gd name="T8" fmla="*/ 2 w 12"/>
                <a:gd name="T9" fmla="*/ 2 h 2"/>
                <a:gd name="T10" fmla="*/ 0 w 12"/>
                <a:gd name="T11" fmla="*/ 0 h 2"/>
                <a:gd name="T12" fmla="*/ 2 w 12"/>
                <a:gd name="T13" fmla="*/ 0 h 2"/>
                <a:gd name="T14" fmla="*/ 6 w 12"/>
                <a:gd name="T15" fmla="*/ 0 h 2"/>
                <a:gd name="T16" fmla="*/ 12 w 12"/>
                <a:gd name="T17" fmla="*/ 0 h 2"/>
                <a:gd name="T18" fmla="*/ 12 w 1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1" name="Freeform 351"/>
            <p:cNvSpPr>
              <a:spLocks/>
            </p:cNvSpPr>
            <p:nvPr/>
          </p:nvSpPr>
          <p:spPr bwMode="auto">
            <a:xfrm>
              <a:off x="2122" y="3285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6 w 10"/>
                <a:gd name="T5" fmla="*/ 4 h 4"/>
                <a:gd name="T6" fmla="*/ 0 w 10"/>
                <a:gd name="T7" fmla="*/ 2 h 4"/>
                <a:gd name="T8" fmla="*/ 0 w 10"/>
                <a:gd name="T9" fmla="*/ 2 h 4"/>
                <a:gd name="T10" fmla="*/ 0 w 10"/>
                <a:gd name="T11" fmla="*/ 0 h 4"/>
                <a:gd name="T12" fmla="*/ 2 w 10"/>
                <a:gd name="T13" fmla="*/ 0 h 4"/>
                <a:gd name="T14" fmla="*/ 6 w 10"/>
                <a:gd name="T15" fmla="*/ 2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2" name="Freeform 352"/>
            <p:cNvSpPr>
              <a:spLocks/>
            </p:cNvSpPr>
            <p:nvPr/>
          </p:nvSpPr>
          <p:spPr bwMode="auto">
            <a:xfrm>
              <a:off x="2130" y="3287"/>
              <a:ext cx="6" cy="4"/>
            </a:xfrm>
            <a:custGeom>
              <a:avLst/>
              <a:gdLst>
                <a:gd name="T0" fmla="*/ 6 w 6"/>
                <a:gd name="T1" fmla="*/ 2 h 4"/>
                <a:gd name="T2" fmla="*/ 6 w 6"/>
                <a:gd name="T3" fmla="*/ 2 h 4"/>
                <a:gd name="T4" fmla="*/ 6 w 6"/>
                <a:gd name="T5" fmla="*/ 4 h 4"/>
                <a:gd name="T6" fmla="*/ 2 w 6"/>
                <a:gd name="T7" fmla="*/ 4 h 4"/>
                <a:gd name="T8" fmla="*/ 2 w 6"/>
                <a:gd name="T9" fmla="*/ 4 h 4"/>
                <a:gd name="T10" fmla="*/ 0 w 6"/>
                <a:gd name="T11" fmla="*/ 4 h 4"/>
                <a:gd name="T12" fmla="*/ 0 w 6"/>
                <a:gd name="T13" fmla="*/ 2 h 4"/>
                <a:gd name="T14" fmla="*/ 0 w 6"/>
                <a:gd name="T15" fmla="*/ 2 h 4"/>
                <a:gd name="T16" fmla="*/ 0 w 6"/>
                <a:gd name="T17" fmla="*/ 0 h 4"/>
                <a:gd name="T18" fmla="*/ 2 w 6"/>
                <a:gd name="T19" fmla="*/ 0 h 4"/>
                <a:gd name="T20" fmla="*/ 2 w 6"/>
                <a:gd name="T21" fmla="*/ 0 h 4"/>
                <a:gd name="T22" fmla="*/ 6 w 6"/>
                <a:gd name="T23" fmla="*/ 0 h 4"/>
                <a:gd name="T24" fmla="*/ 6 w 6"/>
                <a:gd name="T25" fmla="*/ 2 h 4"/>
                <a:gd name="T26" fmla="*/ 6 w 6"/>
                <a:gd name="T27" fmla="*/ 2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3" name="Freeform 353"/>
            <p:cNvSpPr>
              <a:spLocks/>
            </p:cNvSpPr>
            <p:nvPr/>
          </p:nvSpPr>
          <p:spPr bwMode="auto">
            <a:xfrm>
              <a:off x="2306" y="3327"/>
              <a:ext cx="8" cy="4"/>
            </a:xfrm>
            <a:custGeom>
              <a:avLst/>
              <a:gdLst>
                <a:gd name="T0" fmla="*/ 8 w 8"/>
                <a:gd name="T1" fmla="*/ 4 h 4"/>
                <a:gd name="T2" fmla="*/ 8 w 8"/>
                <a:gd name="T3" fmla="*/ 4 h 4"/>
                <a:gd name="T4" fmla="*/ 6 w 8"/>
                <a:gd name="T5" fmla="*/ 4 h 4"/>
                <a:gd name="T6" fmla="*/ 0 w 8"/>
                <a:gd name="T7" fmla="*/ 0 h 4"/>
                <a:gd name="T8" fmla="*/ 0 w 8"/>
                <a:gd name="T9" fmla="*/ 0 h 4"/>
                <a:gd name="T10" fmla="*/ 0 w 8"/>
                <a:gd name="T11" fmla="*/ 0 h 4"/>
                <a:gd name="T12" fmla="*/ 2 w 8"/>
                <a:gd name="T13" fmla="*/ 0 h 4"/>
                <a:gd name="T14" fmla="*/ 6 w 8"/>
                <a:gd name="T15" fmla="*/ 2 h 4"/>
                <a:gd name="T16" fmla="*/ 8 w 8"/>
                <a:gd name="T17" fmla="*/ 4 h 4"/>
                <a:gd name="T18" fmla="*/ 8 w 8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8" y="4"/>
                  </a:lnTo>
                  <a:lnTo>
                    <a:pt x="6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4" name="Freeform 354"/>
            <p:cNvSpPr>
              <a:spLocks/>
            </p:cNvSpPr>
            <p:nvPr/>
          </p:nvSpPr>
          <p:spPr bwMode="auto">
            <a:xfrm>
              <a:off x="2310" y="3323"/>
              <a:ext cx="4" cy="8"/>
            </a:xfrm>
            <a:custGeom>
              <a:avLst/>
              <a:gdLst>
                <a:gd name="T0" fmla="*/ 4 w 4"/>
                <a:gd name="T1" fmla="*/ 8 h 8"/>
                <a:gd name="T2" fmla="*/ 4 w 4"/>
                <a:gd name="T3" fmla="*/ 8 h 8"/>
                <a:gd name="T4" fmla="*/ 2 w 4"/>
                <a:gd name="T5" fmla="*/ 6 h 8"/>
                <a:gd name="T6" fmla="*/ 0 w 4"/>
                <a:gd name="T7" fmla="*/ 2 h 8"/>
                <a:gd name="T8" fmla="*/ 0 w 4"/>
                <a:gd name="T9" fmla="*/ 2 h 8"/>
                <a:gd name="T10" fmla="*/ 2 w 4"/>
                <a:gd name="T11" fmla="*/ 0 h 8"/>
                <a:gd name="T12" fmla="*/ 4 w 4"/>
                <a:gd name="T13" fmla="*/ 2 h 8"/>
                <a:gd name="T14" fmla="*/ 4 w 4"/>
                <a:gd name="T15" fmla="*/ 4 h 8"/>
                <a:gd name="T16" fmla="*/ 4 w 4"/>
                <a:gd name="T17" fmla="*/ 8 h 8"/>
                <a:gd name="T18" fmla="*/ 4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4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5" name="Freeform 355"/>
            <p:cNvSpPr>
              <a:spLocks/>
            </p:cNvSpPr>
            <p:nvPr/>
          </p:nvSpPr>
          <p:spPr bwMode="auto">
            <a:xfrm>
              <a:off x="2314" y="3323"/>
              <a:ext cx="4" cy="8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0 w 4"/>
                <a:gd name="T5" fmla="*/ 6 h 8"/>
                <a:gd name="T6" fmla="*/ 2 w 4"/>
                <a:gd name="T7" fmla="*/ 2 h 8"/>
                <a:gd name="T8" fmla="*/ 2 w 4"/>
                <a:gd name="T9" fmla="*/ 2 h 8"/>
                <a:gd name="T10" fmla="*/ 2 w 4"/>
                <a:gd name="T11" fmla="*/ 0 h 8"/>
                <a:gd name="T12" fmla="*/ 4 w 4"/>
                <a:gd name="T13" fmla="*/ 2 h 8"/>
                <a:gd name="T14" fmla="*/ 4 w 4"/>
                <a:gd name="T15" fmla="*/ 4 h 8"/>
                <a:gd name="T16" fmla="*/ 0 w 4"/>
                <a:gd name="T17" fmla="*/ 8 h 8"/>
                <a:gd name="T18" fmla="*/ 0 w 4"/>
                <a:gd name="T19" fmla="*/ 8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6" name="Freeform 356"/>
            <p:cNvSpPr>
              <a:spLocks/>
            </p:cNvSpPr>
            <p:nvPr/>
          </p:nvSpPr>
          <p:spPr bwMode="auto">
            <a:xfrm>
              <a:off x="2316" y="3325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0 w 6"/>
                <a:gd name="T5" fmla="*/ 4 h 6"/>
                <a:gd name="T6" fmla="*/ 4 w 6"/>
                <a:gd name="T7" fmla="*/ 0 h 6"/>
                <a:gd name="T8" fmla="*/ 4 w 6"/>
                <a:gd name="T9" fmla="*/ 0 h 6"/>
                <a:gd name="T10" fmla="*/ 6 w 6"/>
                <a:gd name="T11" fmla="*/ 0 h 6"/>
                <a:gd name="T12" fmla="*/ 6 w 6"/>
                <a:gd name="T13" fmla="*/ 2 h 6"/>
                <a:gd name="T14" fmla="*/ 4 w 6"/>
                <a:gd name="T15" fmla="*/ 4 h 6"/>
                <a:gd name="T16" fmla="*/ 0 w 6"/>
                <a:gd name="T17" fmla="*/ 6 h 6"/>
                <a:gd name="T18" fmla="*/ 0 w 6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7" name="Freeform 357"/>
            <p:cNvSpPr>
              <a:spLocks/>
            </p:cNvSpPr>
            <p:nvPr/>
          </p:nvSpPr>
          <p:spPr bwMode="auto">
            <a:xfrm>
              <a:off x="2316" y="3327"/>
              <a:ext cx="10" cy="4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4 h 4"/>
                <a:gd name="T4" fmla="*/ 2 w 10"/>
                <a:gd name="T5" fmla="*/ 2 h 4"/>
                <a:gd name="T6" fmla="*/ 8 w 10"/>
                <a:gd name="T7" fmla="*/ 0 h 4"/>
                <a:gd name="T8" fmla="*/ 8 w 10"/>
                <a:gd name="T9" fmla="*/ 0 h 4"/>
                <a:gd name="T10" fmla="*/ 10 w 10"/>
                <a:gd name="T11" fmla="*/ 0 h 4"/>
                <a:gd name="T12" fmla="*/ 8 w 10"/>
                <a:gd name="T13" fmla="*/ 2 h 4"/>
                <a:gd name="T14" fmla="*/ 6 w 10"/>
                <a:gd name="T15" fmla="*/ 4 h 4"/>
                <a:gd name="T16" fmla="*/ 0 w 10"/>
                <a:gd name="T17" fmla="*/ 4 h 4"/>
                <a:gd name="T18" fmla="*/ 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8" name="Freeform 358"/>
            <p:cNvSpPr>
              <a:spLocks/>
            </p:cNvSpPr>
            <p:nvPr/>
          </p:nvSpPr>
          <p:spPr bwMode="auto">
            <a:xfrm>
              <a:off x="2316" y="3331"/>
              <a:ext cx="10" cy="2"/>
            </a:xfrm>
            <a:custGeom>
              <a:avLst/>
              <a:gdLst>
                <a:gd name="T0" fmla="*/ 0 w 10"/>
                <a:gd name="T1" fmla="*/ 0 h 2"/>
                <a:gd name="T2" fmla="*/ 0 w 10"/>
                <a:gd name="T3" fmla="*/ 0 h 2"/>
                <a:gd name="T4" fmla="*/ 4 w 10"/>
                <a:gd name="T5" fmla="*/ 0 h 2"/>
                <a:gd name="T6" fmla="*/ 10 w 10"/>
                <a:gd name="T7" fmla="*/ 0 h 2"/>
                <a:gd name="T8" fmla="*/ 10 w 10"/>
                <a:gd name="T9" fmla="*/ 0 h 2"/>
                <a:gd name="T10" fmla="*/ 10 w 10"/>
                <a:gd name="T11" fmla="*/ 0 h 2"/>
                <a:gd name="T12" fmla="*/ 10 w 10"/>
                <a:gd name="T13" fmla="*/ 2 h 2"/>
                <a:gd name="T14" fmla="*/ 6 w 10"/>
                <a:gd name="T15" fmla="*/ 2 h 2"/>
                <a:gd name="T16" fmla="*/ 0 w 10"/>
                <a:gd name="T17" fmla="*/ 0 h 2"/>
                <a:gd name="T18" fmla="*/ 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69" name="Freeform 359"/>
            <p:cNvSpPr>
              <a:spLocks/>
            </p:cNvSpPr>
            <p:nvPr/>
          </p:nvSpPr>
          <p:spPr bwMode="auto">
            <a:xfrm>
              <a:off x="2316" y="3333"/>
              <a:ext cx="10" cy="2"/>
            </a:xfrm>
            <a:custGeom>
              <a:avLst/>
              <a:gdLst>
                <a:gd name="T0" fmla="*/ 0 w 10"/>
                <a:gd name="T1" fmla="*/ 0 h 2"/>
                <a:gd name="T2" fmla="*/ 0 w 10"/>
                <a:gd name="T3" fmla="*/ 0 h 2"/>
                <a:gd name="T4" fmla="*/ 4 w 10"/>
                <a:gd name="T5" fmla="*/ 0 h 2"/>
                <a:gd name="T6" fmla="*/ 10 w 10"/>
                <a:gd name="T7" fmla="*/ 0 h 2"/>
                <a:gd name="T8" fmla="*/ 10 w 10"/>
                <a:gd name="T9" fmla="*/ 0 h 2"/>
                <a:gd name="T10" fmla="*/ 10 w 10"/>
                <a:gd name="T11" fmla="*/ 2 h 2"/>
                <a:gd name="T12" fmla="*/ 8 w 10"/>
                <a:gd name="T13" fmla="*/ 2 h 2"/>
                <a:gd name="T14" fmla="*/ 4 w 10"/>
                <a:gd name="T15" fmla="*/ 2 h 2"/>
                <a:gd name="T16" fmla="*/ 0 w 10"/>
                <a:gd name="T17" fmla="*/ 0 h 2"/>
                <a:gd name="T18" fmla="*/ 0 w 10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0" name="Freeform 360"/>
            <p:cNvSpPr>
              <a:spLocks/>
            </p:cNvSpPr>
            <p:nvPr/>
          </p:nvSpPr>
          <p:spPr bwMode="auto">
            <a:xfrm>
              <a:off x="2316" y="3333"/>
              <a:ext cx="8" cy="6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2 w 8"/>
                <a:gd name="T5" fmla="*/ 0 h 6"/>
                <a:gd name="T6" fmla="*/ 8 w 8"/>
                <a:gd name="T7" fmla="*/ 4 h 6"/>
                <a:gd name="T8" fmla="*/ 8 w 8"/>
                <a:gd name="T9" fmla="*/ 4 h 6"/>
                <a:gd name="T10" fmla="*/ 8 w 8"/>
                <a:gd name="T11" fmla="*/ 6 h 6"/>
                <a:gd name="T12" fmla="*/ 4 w 8"/>
                <a:gd name="T13" fmla="*/ 6 h 6"/>
                <a:gd name="T14" fmla="*/ 2 w 8"/>
                <a:gd name="T15" fmla="*/ 4 h 6"/>
                <a:gd name="T16" fmla="*/ 0 w 8"/>
                <a:gd name="T17" fmla="*/ 0 h 6"/>
                <a:gd name="T18" fmla="*/ 0 w 8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1" name="Freeform 361"/>
            <p:cNvSpPr>
              <a:spLocks/>
            </p:cNvSpPr>
            <p:nvPr/>
          </p:nvSpPr>
          <p:spPr bwMode="auto">
            <a:xfrm>
              <a:off x="2316" y="3333"/>
              <a:ext cx="4" cy="8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2 w 4"/>
                <a:gd name="T5" fmla="*/ 2 h 8"/>
                <a:gd name="T6" fmla="*/ 4 w 4"/>
                <a:gd name="T7" fmla="*/ 6 h 8"/>
                <a:gd name="T8" fmla="*/ 4 w 4"/>
                <a:gd name="T9" fmla="*/ 6 h 8"/>
                <a:gd name="T10" fmla="*/ 2 w 4"/>
                <a:gd name="T11" fmla="*/ 8 h 8"/>
                <a:gd name="T12" fmla="*/ 0 w 4"/>
                <a:gd name="T13" fmla="*/ 6 h 8"/>
                <a:gd name="T14" fmla="*/ 0 w 4"/>
                <a:gd name="T15" fmla="*/ 4 h 8"/>
                <a:gd name="T16" fmla="*/ 0 w 4"/>
                <a:gd name="T17" fmla="*/ 0 h 8"/>
                <a:gd name="T18" fmla="*/ 0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2" name="Freeform 362"/>
            <p:cNvSpPr>
              <a:spLocks/>
            </p:cNvSpPr>
            <p:nvPr/>
          </p:nvSpPr>
          <p:spPr bwMode="auto">
            <a:xfrm>
              <a:off x="2312" y="3333"/>
              <a:ext cx="4" cy="8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0 h 8"/>
                <a:gd name="T4" fmla="*/ 4 w 4"/>
                <a:gd name="T5" fmla="*/ 2 h 8"/>
                <a:gd name="T6" fmla="*/ 2 w 4"/>
                <a:gd name="T7" fmla="*/ 8 h 8"/>
                <a:gd name="T8" fmla="*/ 2 w 4"/>
                <a:gd name="T9" fmla="*/ 8 h 8"/>
                <a:gd name="T10" fmla="*/ 2 w 4"/>
                <a:gd name="T11" fmla="*/ 8 h 8"/>
                <a:gd name="T12" fmla="*/ 0 w 4"/>
                <a:gd name="T13" fmla="*/ 6 h 8"/>
                <a:gd name="T14" fmla="*/ 0 w 4"/>
                <a:gd name="T15" fmla="*/ 4 h 8"/>
                <a:gd name="T16" fmla="*/ 4 w 4"/>
                <a:gd name="T17" fmla="*/ 0 h 8"/>
                <a:gd name="T18" fmla="*/ 4 w 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3" name="Freeform 363"/>
            <p:cNvSpPr>
              <a:spLocks/>
            </p:cNvSpPr>
            <p:nvPr/>
          </p:nvSpPr>
          <p:spPr bwMode="auto">
            <a:xfrm>
              <a:off x="2308" y="333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2 h 6"/>
                <a:gd name="T6" fmla="*/ 2 w 6"/>
                <a:gd name="T7" fmla="*/ 6 h 6"/>
                <a:gd name="T8" fmla="*/ 2 w 6"/>
                <a:gd name="T9" fmla="*/ 6 h 6"/>
                <a:gd name="T10" fmla="*/ 0 w 6"/>
                <a:gd name="T11" fmla="*/ 6 h 6"/>
                <a:gd name="T12" fmla="*/ 0 w 6"/>
                <a:gd name="T13" fmla="*/ 6 h 6"/>
                <a:gd name="T14" fmla="*/ 2 w 6"/>
                <a:gd name="T15" fmla="*/ 2 h 6"/>
                <a:gd name="T16" fmla="*/ 6 w 6"/>
                <a:gd name="T17" fmla="*/ 0 h 6"/>
                <a:gd name="T18" fmla="*/ 6 w 6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4" name="Freeform 364"/>
            <p:cNvSpPr>
              <a:spLocks/>
            </p:cNvSpPr>
            <p:nvPr/>
          </p:nvSpPr>
          <p:spPr bwMode="auto">
            <a:xfrm>
              <a:off x="2304" y="3333"/>
              <a:ext cx="10" cy="4"/>
            </a:xfrm>
            <a:custGeom>
              <a:avLst/>
              <a:gdLst>
                <a:gd name="T0" fmla="*/ 10 w 10"/>
                <a:gd name="T1" fmla="*/ 0 h 4"/>
                <a:gd name="T2" fmla="*/ 10 w 10"/>
                <a:gd name="T3" fmla="*/ 0 h 4"/>
                <a:gd name="T4" fmla="*/ 8 w 10"/>
                <a:gd name="T5" fmla="*/ 2 h 4"/>
                <a:gd name="T6" fmla="*/ 2 w 10"/>
                <a:gd name="T7" fmla="*/ 4 h 4"/>
                <a:gd name="T8" fmla="*/ 2 w 10"/>
                <a:gd name="T9" fmla="*/ 4 h 4"/>
                <a:gd name="T10" fmla="*/ 0 w 10"/>
                <a:gd name="T11" fmla="*/ 4 h 4"/>
                <a:gd name="T12" fmla="*/ 2 w 10"/>
                <a:gd name="T13" fmla="*/ 2 h 4"/>
                <a:gd name="T14" fmla="*/ 4 w 10"/>
                <a:gd name="T15" fmla="*/ 0 h 4"/>
                <a:gd name="T16" fmla="*/ 10 w 10"/>
                <a:gd name="T17" fmla="*/ 0 h 4"/>
                <a:gd name="T18" fmla="*/ 10 w 1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5" name="Freeform 365"/>
            <p:cNvSpPr>
              <a:spLocks/>
            </p:cNvSpPr>
            <p:nvPr/>
          </p:nvSpPr>
          <p:spPr bwMode="auto">
            <a:xfrm>
              <a:off x="2304" y="3331"/>
              <a:ext cx="10" cy="4"/>
            </a:xfrm>
            <a:custGeom>
              <a:avLst/>
              <a:gdLst>
                <a:gd name="T0" fmla="*/ 10 w 10"/>
                <a:gd name="T1" fmla="*/ 2 h 4"/>
                <a:gd name="T2" fmla="*/ 10 w 10"/>
                <a:gd name="T3" fmla="*/ 2 h 4"/>
                <a:gd name="T4" fmla="*/ 6 w 10"/>
                <a:gd name="T5" fmla="*/ 2 h 4"/>
                <a:gd name="T6" fmla="*/ 0 w 10"/>
                <a:gd name="T7" fmla="*/ 4 h 4"/>
                <a:gd name="T8" fmla="*/ 0 w 10"/>
                <a:gd name="T9" fmla="*/ 4 h 4"/>
                <a:gd name="T10" fmla="*/ 0 w 10"/>
                <a:gd name="T11" fmla="*/ 2 h 4"/>
                <a:gd name="T12" fmla="*/ 0 w 10"/>
                <a:gd name="T13" fmla="*/ 0 h 4"/>
                <a:gd name="T14" fmla="*/ 4 w 10"/>
                <a:gd name="T15" fmla="*/ 0 h 4"/>
                <a:gd name="T16" fmla="*/ 10 w 10"/>
                <a:gd name="T17" fmla="*/ 2 h 4"/>
                <a:gd name="T18" fmla="*/ 10 w 10"/>
                <a:gd name="T19" fmla="*/ 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lnTo>
                    <a:pt x="10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6" name="Freeform 366"/>
            <p:cNvSpPr>
              <a:spLocks/>
            </p:cNvSpPr>
            <p:nvPr/>
          </p:nvSpPr>
          <p:spPr bwMode="auto">
            <a:xfrm>
              <a:off x="2304" y="3329"/>
              <a:ext cx="10" cy="4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4 h 4"/>
                <a:gd name="T4" fmla="*/ 6 w 10"/>
                <a:gd name="T5" fmla="*/ 4 h 4"/>
                <a:gd name="T6" fmla="*/ 0 w 10"/>
                <a:gd name="T7" fmla="*/ 2 h 4"/>
                <a:gd name="T8" fmla="*/ 0 w 10"/>
                <a:gd name="T9" fmla="*/ 2 h 4"/>
                <a:gd name="T10" fmla="*/ 0 w 10"/>
                <a:gd name="T11" fmla="*/ 0 h 4"/>
                <a:gd name="T12" fmla="*/ 2 w 10"/>
                <a:gd name="T13" fmla="*/ 0 h 4"/>
                <a:gd name="T14" fmla="*/ 6 w 10"/>
                <a:gd name="T15" fmla="*/ 0 h 4"/>
                <a:gd name="T16" fmla="*/ 10 w 10"/>
                <a:gd name="T17" fmla="*/ 4 h 4"/>
                <a:gd name="T18" fmla="*/ 10 w 10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7" name="Freeform 367"/>
            <p:cNvSpPr>
              <a:spLocks/>
            </p:cNvSpPr>
            <p:nvPr/>
          </p:nvSpPr>
          <p:spPr bwMode="auto">
            <a:xfrm>
              <a:off x="2312" y="3329"/>
              <a:ext cx="6" cy="6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2 h 6"/>
                <a:gd name="T4" fmla="*/ 6 w 6"/>
                <a:gd name="T5" fmla="*/ 4 h 6"/>
                <a:gd name="T6" fmla="*/ 4 w 6"/>
                <a:gd name="T7" fmla="*/ 6 h 6"/>
                <a:gd name="T8" fmla="*/ 4 w 6"/>
                <a:gd name="T9" fmla="*/ 6 h 6"/>
                <a:gd name="T10" fmla="*/ 0 w 6"/>
                <a:gd name="T11" fmla="*/ 6 h 6"/>
                <a:gd name="T12" fmla="*/ 0 w 6"/>
                <a:gd name="T13" fmla="*/ 4 h 6"/>
                <a:gd name="T14" fmla="*/ 0 w 6"/>
                <a:gd name="T15" fmla="*/ 4 h 6"/>
                <a:gd name="T16" fmla="*/ 0 w 6"/>
                <a:gd name="T17" fmla="*/ 2 h 6"/>
                <a:gd name="T18" fmla="*/ 2 w 6"/>
                <a:gd name="T19" fmla="*/ 0 h 6"/>
                <a:gd name="T20" fmla="*/ 2 w 6"/>
                <a:gd name="T21" fmla="*/ 0 h 6"/>
                <a:gd name="T22" fmla="*/ 6 w 6"/>
                <a:gd name="T23" fmla="*/ 0 h 6"/>
                <a:gd name="T24" fmla="*/ 6 w 6"/>
                <a:gd name="T25" fmla="*/ 2 h 6"/>
                <a:gd name="T26" fmla="*/ 6 w 6"/>
                <a:gd name="T27" fmla="*/ 2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8" name="Freeform 368"/>
            <p:cNvSpPr>
              <a:spLocks/>
            </p:cNvSpPr>
            <p:nvPr/>
          </p:nvSpPr>
          <p:spPr bwMode="auto">
            <a:xfrm>
              <a:off x="2322" y="3369"/>
              <a:ext cx="12" cy="10"/>
            </a:xfrm>
            <a:custGeom>
              <a:avLst/>
              <a:gdLst>
                <a:gd name="T0" fmla="*/ 12 w 12"/>
                <a:gd name="T1" fmla="*/ 10 h 10"/>
                <a:gd name="T2" fmla="*/ 12 w 12"/>
                <a:gd name="T3" fmla="*/ 10 h 10"/>
                <a:gd name="T4" fmla="*/ 8 w 12"/>
                <a:gd name="T5" fmla="*/ 8 h 10"/>
                <a:gd name="T6" fmla="*/ 4 w 12"/>
                <a:gd name="T7" fmla="*/ 6 h 10"/>
                <a:gd name="T8" fmla="*/ 0 w 12"/>
                <a:gd name="T9" fmla="*/ 2 h 10"/>
                <a:gd name="T10" fmla="*/ 0 w 12"/>
                <a:gd name="T11" fmla="*/ 2 h 10"/>
                <a:gd name="T12" fmla="*/ 0 w 12"/>
                <a:gd name="T13" fmla="*/ 0 h 10"/>
                <a:gd name="T14" fmla="*/ 2 w 12"/>
                <a:gd name="T15" fmla="*/ 0 h 10"/>
                <a:gd name="T16" fmla="*/ 4 w 12"/>
                <a:gd name="T17" fmla="*/ 0 h 10"/>
                <a:gd name="T18" fmla="*/ 10 w 12"/>
                <a:gd name="T19" fmla="*/ 4 h 10"/>
                <a:gd name="T20" fmla="*/ 12 w 12"/>
                <a:gd name="T21" fmla="*/ 10 h 10"/>
                <a:gd name="T22" fmla="*/ 12 w 12"/>
                <a:gd name="T23" fmla="*/ 10 h 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" h="10">
                  <a:moveTo>
                    <a:pt x="12" y="10"/>
                  </a:moveTo>
                  <a:lnTo>
                    <a:pt x="12" y="10"/>
                  </a:lnTo>
                  <a:lnTo>
                    <a:pt x="8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4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79" name="Freeform 369"/>
            <p:cNvSpPr>
              <a:spLocks/>
            </p:cNvSpPr>
            <p:nvPr/>
          </p:nvSpPr>
          <p:spPr bwMode="auto">
            <a:xfrm>
              <a:off x="2330" y="3365"/>
              <a:ext cx="6" cy="14"/>
            </a:xfrm>
            <a:custGeom>
              <a:avLst/>
              <a:gdLst>
                <a:gd name="T0" fmla="*/ 4 w 6"/>
                <a:gd name="T1" fmla="*/ 14 h 14"/>
                <a:gd name="T2" fmla="*/ 4 w 6"/>
                <a:gd name="T3" fmla="*/ 14 h 14"/>
                <a:gd name="T4" fmla="*/ 2 w 6"/>
                <a:gd name="T5" fmla="*/ 10 h 14"/>
                <a:gd name="T6" fmla="*/ 0 w 6"/>
                <a:gd name="T7" fmla="*/ 6 h 14"/>
                <a:gd name="T8" fmla="*/ 0 w 6"/>
                <a:gd name="T9" fmla="*/ 2 h 14"/>
                <a:gd name="T10" fmla="*/ 0 w 6"/>
                <a:gd name="T11" fmla="*/ 2 h 14"/>
                <a:gd name="T12" fmla="*/ 2 w 6"/>
                <a:gd name="T13" fmla="*/ 0 h 14"/>
                <a:gd name="T14" fmla="*/ 4 w 6"/>
                <a:gd name="T15" fmla="*/ 2 h 14"/>
                <a:gd name="T16" fmla="*/ 6 w 6"/>
                <a:gd name="T17" fmla="*/ 6 h 14"/>
                <a:gd name="T18" fmla="*/ 4 w 6"/>
                <a:gd name="T19" fmla="*/ 14 h 14"/>
                <a:gd name="T20" fmla="*/ 4 w 6"/>
                <a:gd name="T21" fmla="*/ 14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6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0" name="Freeform 370"/>
            <p:cNvSpPr>
              <a:spLocks/>
            </p:cNvSpPr>
            <p:nvPr/>
          </p:nvSpPr>
          <p:spPr bwMode="auto">
            <a:xfrm>
              <a:off x="2334" y="3367"/>
              <a:ext cx="8" cy="12"/>
            </a:xfrm>
            <a:custGeom>
              <a:avLst/>
              <a:gdLst>
                <a:gd name="T0" fmla="*/ 0 w 8"/>
                <a:gd name="T1" fmla="*/ 12 h 12"/>
                <a:gd name="T2" fmla="*/ 0 w 8"/>
                <a:gd name="T3" fmla="*/ 12 h 12"/>
                <a:gd name="T4" fmla="*/ 0 w 8"/>
                <a:gd name="T5" fmla="*/ 8 h 12"/>
                <a:gd name="T6" fmla="*/ 0 w 8"/>
                <a:gd name="T7" fmla="*/ 4 h 12"/>
                <a:gd name="T8" fmla="*/ 2 w 8"/>
                <a:gd name="T9" fmla="*/ 0 h 12"/>
                <a:gd name="T10" fmla="*/ 2 w 8"/>
                <a:gd name="T11" fmla="*/ 0 h 12"/>
                <a:gd name="T12" fmla="*/ 6 w 8"/>
                <a:gd name="T13" fmla="*/ 0 h 12"/>
                <a:gd name="T14" fmla="*/ 8 w 8"/>
                <a:gd name="T15" fmla="*/ 2 h 12"/>
                <a:gd name="T16" fmla="*/ 6 w 8"/>
                <a:gd name="T17" fmla="*/ 6 h 12"/>
                <a:gd name="T18" fmla="*/ 0 w 8"/>
                <a:gd name="T19" fmla="*/ 12 h 12"/>
                <a:gd name="T20" fmla="*/ 0 w 8"/>
                <a:gd name="T21" fmla="*/ 12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2">
                  <a:moveTo>
                    <a:pt x="0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1" name="Freeform 371"/>
            <p:cNvSpPr>
              <a:spLocks/>
            </p:cNvSpPr>
            <p:nvPr/>
          </p:nvSpPr>
          <p:spPr bwMode="auto">
            <a:xfrm>
              <a:off x="2336" y="3369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10 h 10"/>
                <a:gd name="T4" fmla="*/ 2 w 12"/>
                <a:gd name="T5" fmla="*/ 6 h 10"/>
                <a:gd name="T6" fmla="*/ 4 w 12"/>
                <a:gd name="T7" fmla="*/ 2 h 10"/>
                <a:gd name="T8" fmla="*/ 8 w 12"/>
                <a:gd name="T9" fmla="*/ 0 h 10"/>
                <a:gd name="T10" fmla="*/ 8 w 12"/>
                <a:gd name="T11" fmla="*/ 0 h 10"/>
                <a:gd name="T12" fmla="*/ 12 w 12"/>
                <a:gd name="T13" fmla="*/ 0 h 10"/>
                <a:gd name="T14" fmla="*/ 12 w 12"/>
                <a:gd name="T15" fmla="*/ 2 h 10"/>
                <a:gd name="T16" fmla="*/ 8 w 12"/>
                <a:gd name="T17" fmla="*/ 6 h 10"/>
                <a:gd name="T18" fmla="*/ 0 w 12"/>
                <a:gd name="T19" fmla="*/ 10 h 10"/>
                <a:gd name="T20" fmla="*/ 0 w 12"/>
                <a:gd name="T21" fmla="*/ 1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2" name="Freeform 372"/>
            <p:cNvSpPr>
              <a:spLocks/>
            </p:cNvSpPr>
            <p:nvPr/>
          </p:nvSpPr>
          <p:spPr bwMode="auto">
            <a:xfrm>
              <a:off x="2336" y="3373"/>
              <a:ext cx="16" cy="6"/>
            </a:xfrm>
            <a:custGeom>
              <a:avLst/>
              <a:gdLst>
                <a:gd name="T0" fmla="*/ 0 w 16"/>
                <a:gd name="T1" fmla="*/ 6 h 6"/>
                <a:gd name="T2" fmla="*/ 0 w 16"/>
                <a:gd name="T3" fmla="*/ 6 h 6"/>
                <a:gd name="T4" fmla="*/ 4 w 16"/>
                <a:gd name="T5" fmla="*/ 4 h 6"/>
                <a:gd name="T6" fmla="*/ 8 w 16"/>
                <a:gd name="T7" fmla="*/ 2 h 6"/>
                <a:gd name="T8" fmla="*/ 14 w 16"/>
                <a:gd name="T9" fmla="*/ 0 h 6"/>
                <a:gd name="T10" fmla="*/ 14 w 16"/>
                <a:gd name="T11" fmla="*/ 0 h 6"/>
                <a:gd name="T12" fmla="*/ 16 w 16"/>
                <a:gd name="T13" fmla="*/ 2 h 6"/>
                <a:gd name="T14" fmla="*/ 14 w 16"/>
                <a:gd name="T15" fmla="*/ 4 h 6"/>
                <a:gd name="T16" fmla="*/ 10 w 16"/>
                <a:gd name="T17" fmla="*/ 6 h 6"/>
                <a:gd name="T18" fmla="*/ 0 w 16"/>
                <a:gd name="T19" fmla="*/ 6 h 6"/>
                <a:gd name="T20" fmla="*/ 0 w 16"/>
                <a:gd name="T21" fmla="*/ 6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6">
                  <a:moveTo>
                    <a:pt x="0" y="6"/>
                  </a:moveTo>
                  <a:lnTo>
                    <a:pt x="0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3" name="Freeform 373"/>
            <p:cNvSpPr>
              <a:spLocks/>
            </p:cNvSpPr>
            <p:nvPr/>
          </p:nvSpPr>
          <p:spPr bwMode="auto">
            <a:xfrm>
              <a:off x="2336" y="3377"/>
              <a:ext cx="18" cy="6"/>
            </a:xfrm>
            <a:custGeom>
              <a:avLst/>
              <a:gdLst>
                <a:gd name="T0" fmla="*/ 0 w 18"/>
                <a:gd name="T1" fmla="*/ 2 h 6"/>
                <a:gd name="T2" fmla="*/ 0 w 18"/>
                <a:gd name="T3" fmla="*/ 2 h 6"/>
                <a:gd name="T4" fmla="*/ 6 w 18"/>
                <a:gd name="T5" fmla="*/ 2 h 6"/>
                <a:gd name="T6" fmla="*/ 10 w 18"/>
                <a:gd name="T7" fmla="*/ 0 h 6"/>
                <a:gd name="T8" fmla="*/ 16 w 18"/>
                <a:gd name="T9" fmla="*/ 2 h 6"/>
                <a:gd name="T10" fmla="*/ 16 w 18"/>
                <a:gd name="T11" fmla="*/ 2 h 6"/>
                <a:gd name="T12" fmla="*/ 18 w 18"/>
                <a:gd name="T13" fmla="*/ 4 h 6"/>
                <a:gd name="T14" fmla="*/ 16 w 18"/>
                <a:gd name="T15" fmla="*/ 4 h 6"/>
                <a:gd name="T16" fmla="*/ 8 w 18"/>
                <a:gd name="T17" fmla="*/ 6 h 6"/>
                <a:gd name="T18" fmla="*/ 0 w 18"/>
                <a:gd name="T19" fmla="*/ 2 h 6"/>
                <a:gd name="T20" fmla="*/ 0 w 18"/>
                <a:gd name="T21" fmla="*/ 2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6">
                  <a:moveTo>
                    <a:pt x="0" y="2"/>
                  </a:moveTo>
                  <a:lnTo>
                    <a:pt x="0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8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4" name="Freeform 374"/>
            <p:cNvSpPr>
              <a:spLocks/>
            </p:cNvSpPr>
            <p:nvPr/>
          </p:nvSpPr>
          <p:spPr bwMode="auto">
            <a:xfrm>
              <a:off x="2336" y="3379"/>
              <a:ext cx="16" cy="8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0 h 8"/>
                <a:gd name="T4" fmla="*/ 6 w 16"/>
                <a:gd name="T5" fmla="*/ 2 h 8"/>
                <a:gd name="T6" fmla="*/ 10 w 16"/>
                <a:gd name="T7" fmla="*/ 2 h 8"/>
                <a:gd name="T8" fmla="*/ 14 w 16"/>
                <a:gd name="T9" fmla="*/ 6 h 8"/>
                <a:gd name="T10" fmla="*/ 14 w 16"/>
                <a:gd name="T11" fmla="*/ 6 h 8"/>
                <a:gd name="T12" fmla="*/ 16 w 16"/>
                <a:gd name="T13" fmla="*/ 6 h 8"/>
                <a:gd name="T14" fmla="*/ 16 w 16"/>
                <a:gd name="T15" fmla="*/ 8 h 8"/>
                <a:gd name="T16" fmla="*/ 12 w 16"/>
                <a:gd name="T17" fmla="*/ 8 h 8"/>
                <a:gd name="T18" fmla="*/ 6 w 16"/>
                <a:gd name="T19" fmla="*/ 6 h 8"/>
                <a:gd name="T20" fmla="*/ 0 w 16"/>
                <a:gd name="T21" fmla="*/ 0 h 8"/>
                <a:gd name="T22" fmla="*/ 0 w 16"/>
                <a:gd name="T23" fmla="*/ 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5" name="Freeform 375"/>
            <p:cNvSpPr>
              <a:spLocks/>
            </p:cNvSpPr>
            <p:nvPr/>
          </p:nvSpPr>
          <p:spPr bwMode="auto">
            <a:xfrm>
              <a:off x="2336" y="3381"/>
              <a:ext cx="12" cy="10"/>
            </a:xfrm>
            <a:custGeom>
              <a:avLst/>
              <a:gdLst>
                <a:gd name="T0" fmla="*/ 0 w 12"/>
                <a:gd name="T1" fmla="*/ 0 h 10"/>
                <a:gd name="T2" fmla="*/ 0 w 12"/>
                <a:gd name="T3" fmla="*/ 0 h 10"/>
                <a:gd name="T4" fmla="*/ 4 w 12"/>
                <a:gd name="T5" fmla="*/ 2 h 10"/>
                <a:gd name="T6" fmla="*/ 8 w 12"/>
                <a:gd name="T7" fmla="*/ 4 h 10"/>
                <a:gd name="T8" fmla="*/ 10 w 12"/>
                <a:gd name="T9" fmla="*/ 8 h 10"/>
                <a:gd name="T10" fmla="*/ 10 w 12"/>
                <a:gd name="T11" fmla="*/ 8 h 10"/>
                <a:gd name="T12" fmla="*/ 12 w 12"/>
                <a:gd name="T13" fmla="*/ 10 h 10"/>
                <a:gd name="T14" fmla="*/ 10 w 12"/>
                <a:gd name="T15" fmla="*/ 10 h 10"/>
                <a:gd name="T16" fmla="*/ 6 w 12"/>
                <a:gd name="T17" fmla="*/ 10 h 10"/>
                <a:gd name="T18" fmla="*/ 2 w 12"/>
                <a:gd name="T19" fmla="*/ 6 h 10"/>
                <a:gd name="T20" fmla="*/ 0 w 12"/>
                <a:gd name="T21" fmla="*/ 0 h 10"/>
                <a:gd name="T22" fmla="*/ 0 w 12"/>
                <a:gd name="T23" fmla="*/ 0 h 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6" name="Freeform 376"/>
            <p:cNvSpPr>
              <a:spLocks/>
            </p:cNvSpPr>
            <p:nvPr/>
          </p:nvSpPr>
          <p:spPr bwMode="auto">
            <a:xfrm>
              <a:off x="2334" y="3381"/>
              <a:ext cx="6" cy="12"/>
            </a:xfrm>
            <a:custGeom>
              <a:avLst/>
              <a:gdLst>
                <a:gd name="T0" fmla="*/ 2 w 6"/>
                <a:gd name="T1" fmla="*/ 0 h 12"/>
                <a:gd name="T2" fmla="*/ 2 w 6"/>
                <a:gd name="T3" fmla="*/ 0 h 12"/>
                <a:gd name="T4" fmla="*/ 4 w 6"/>
                <a:gd name="T5" fmla="*/ 4 h 12"/>
                <a:gd name="T6" fmla="*/ 6 w 6"/>
                <a:gd name="T7" fmla="*/ 6 h 12"/>
                <a:gd name="T8" fmla="*/ 6 w 6"/>
                <a:gd name="T9" fmla="*/ 10 h 12"/>
                <a:gd name="T10" fmla="*/ 6 w 6"/>
                <a:gd name="T11" fmla="*/ 10 h 12"/>
                <a:gd name="T12" fmla="*/ 4 w 6"/>
                <a:gd name="T13" fmla="*/ 12 h 12"/>
                <a:gd name="T14" fmla="*/ 2 w 6"/>
                <a:gd name="T15" fmla="*/ 10 h 12"/>
                <a:gd name="T16" fmla="*/ 0 w 6"/>
                <a:gd name="T17" fmla="*/ 6 h 12"/>
                <a:gd name="T18" fmla="*/ 2 w 6"/>
                <a:gd name="T19" fmla="*/ 0 h 12"/>
                <a:gd name="T20" fmla="*/ 2 w 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7" name="Freeform 377"/>
            <p:cNvSpPr>
              <a:spLocks/>
            </p:cNvSpPr>
            <p:nvPr/>
          </p:nvSpPr>
          <p:spPr bwMode="auto">
            <a:xfrm>
              <a:off x="2328" y="3381"/>
              <a:ext cx="8" cy="12"/>
            </a:xfrm>
            <a:custGeom>
              <a:avLst/>
              <a:gdLst>
                <a:gd name="T0" fmla="*/ 8 w 8"/>
                <a:gd name="T1" fmla="*/ 0 h 12"/>
                <a:gd name="T2" fmla="*/ 8 w 8"/>
                <a:gd name="T3" fmla="*/ 0 h 12"/>
                <a:gd name="T4" fmla="*/ 8 w 8"/>
                <a:gd name="T5" fmla="*/ 4 h 12"/>
                <a:gd name="T6" fmla="*/ 6 w 8"/>
                <a:gd name="T7" fmla="*/ 8 h 12"/>
                <a:gd name="T8" fmla="*/ 4 w 8"/>
                <a:gd name="T9" fmla="*/ 12 h 12"/>
                <a:gd name="T10" fmla="*/ 4 w 8"/>
                <a:gd name="T11" fmla="*/ 12 h 12"/>
                <a:gd name="T12" fmla="*/ 2 w 8"/>
                <a:gd name="T13" fmla="*/ 12 h 12"/>
                <a:gd name="T14" fmla="*/ 0 w 8"/>
                <a:gd name="T15" fmla="*/ 10 h 12"/>
                <a:gd name="T16" fmla="*/ 2 w 8"/>
                <a:gd name="T17" fmla="*/ 6 h 12"/>
                <a:gd name="T18" fmla="*/ 8 w 8"/>
                <a:gd name="T19" fmla="*/ 0 h 12"/>
                <a:gd name="T20" fmla="*/ 8 w 8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lnTo>
                    <a:pt x="8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8" name="Freeform 378"/>
            <p:cNvSpPr>
              <a:spLocks/>
            </p:cNvSpPr>
            <p:nvPr/>
          </p:nvSpPr>
          <p:spPr bwMode="auto">
            <a:xfrm>
              <a:off x="2322" y="3381"/>
              <a:ext cx="12" cy="8"/>
            </a:xfrm>
            <a:custGeom>
              <a:avLst/>
              <a:gdLst>
                <a:gd name="T0" fmla="*/ 12 w 12"/>
                <a:gd name="T1" fmla="*/ 0 h 8"/>
                <a:gd name="T2" fmla="*/ 12 w 12"/>
                <a:gd name="T3" fmla="*/ 0 h 8"/>
                <a:gd name="T4" fmla="*/ 10 w 12"/>
                <a:gd name="T5" fmla="*/ 4 h 8"/>
                <a:gd name="T6" fmla="*/ 8 w 12"/>
                <a:gd name="T7" fmla="*/ 6 h 8"/>
                <a:gd name="T8" fmla="*/ 4 w 12"/>
                <a:gd name="T9" fmla="*/ 8 h 8"/>
                <a:gd name="T10" fmla="*/ 4 w 12"/>
                <a:gd name="T11" fmla="*/ 8 h 8"/>
                <a:gd name="T12" fmla="*/ 0 w 12"/>
                <a:gd name="T13" fmla="*/ 8 h 8"/>
                <a:gd name="T14" fmla="*/ 0 w 12"/>
                <a:gd name="T15" fmla="*/ 6 h 8"/>
                <a:gd name="T16" fmla="*/ 4 w 12"/>
                <a:gd name="T17" fmla="*/ 2 h 8"/>
                <a:gd name="T18" fmla="*/ 12 w 12"/>
                <a:gd name="T19" fmla="*/ 0 h 8"/>
                <a:gd name="T20" fmla="*/ 12 w 12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8">
                  <a:moveTo>
                    <a:pt x="12" y="0"/>
                  </a:moveTo>
                  <a:lnTo>
                    <a:pt x="12" y="0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89" name="Freeform 379"/>
            <p:cNvSpPr>
              <a:spLocks/>
            </p:cNvSpPr>
            <p:nvPr/>
          </p:nvSpPr>
          <p:spPr bwMode="auto">
            <a:xfrm>
              <a:off x="2318" y="3381"/>
              <a:ext cx="16" cy="4"/>
            </a:xfrm>
            <a:custGeom>
              <a:avLst/>
              <a:gdLst>
                <a:gd name="T0" fmla="*/ 16 w 16"/>
                <a:gd name="T1" fmla="*/ 0 h 4"/>
                <a:gd name="T2" fmla="*/ 16 w 16"/>
                <a:gd name="T3" fmla="*/ 0 h 4"/>
                <a:gd name="T4" fmla="*/ 12 w 16"/>
                <a:gd name="T5" fmla="*/ 2 h 4"/>
                <a:gd name="T6" fmla="*/ 8 w 16"/>
                <a:gd name="T7" fmla="*/ 4 h 4"/>
                <a:gd name="T8" fmla="*/ 2 w 16"/>
                <a:gd name="T9" fmla="*/ 4 h 4"/>
                <a:gd name="T10" fmla="*/ 2 w 16"/>
                <a:gd name="T11" fmla="*/ 4 h 4"/>
                <a:gd name="T12" fmla="*/ 0 w 16"/>
                <a:gd name="T13" fmla="*/ 4 h 4"/>
                <a:gd name="T14" fmla="*/ 2 w 16"/>
                <a:gd name="T15" fmla="*/ 2 h 4"/>
                <a:gd name="T16" fmla="*/ 6 w 16"/>
                <a:gd name="T17" fmla="*/ 0 h 4"/>
                <a:gd name="T18" fmla="*/ 16 w 16"/>
                <a:gd name="T19" fmla="*/ 0 h 4"/>
                <a:gd name="T20" fmla="*/ 16 w 16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4">
                  <a:moveTo>
                    <a:pt x="16" y="0"/>
                  </a:move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0" name="Freeform 380"/>
            <p:cNvSpPr>
              <a:spLocks/>
            </p:cNvSpPr>
            <p:nvPr/>
          </p:nvSpPr>
          <p:spPr bwMode="auto">
            <a:xfrm>
              <a:off x="2316" y="3377"/>
              <a:ext cx="18" cy="4"/>
            </a:xfrm>
            <a:custGeom>
              <a:avLst/>
              <a:gdLst>
                <a:gd name="T0" fmla="*/ 18 w 18"/>
                <a:gd name="T1" fmla="*/ 2 h 4"/>
                <a:gd name="T2" fmla="*/ 18 w 18"/>
                <a:gd name="T3" fmla="*/ 2 h 4"/>
                <a:gd name="T4" fmla="*/ 12 w 18"/>
                <a:gd name="T5" fmla="*/ 4 h 4"/>
                <a:gd name="T6" fmla="*/ 8 w 18"/>
                <a:gd name="T7" fmla="*/ 4 h 4"/>
                <a:gd name="T8" fmla="*/ 2 w 18"/>
                <a:gd name="T9" fmla="*/ 4 h 4"/>
                <a:gd name="T10" fmla="*/ 2 w 18"/>
                <a:gd name="T11" fmla="*/ 4 h 4"/>
                <a:gd name="T12" fmla="*/ 0 w 18"/>
                <a:gd name="T13" fmla="*/ 2 h 4"/>
                <a:gd name="T14" fmla="*/ 4 w 18"/>
                <a:gd name="T15" fmla="*/ 0 h 4"/>
                <a:gd name="T16" fmla="*/ 10 w 18"/>
                <a:gd name="T17" fmla="*/ 0 h 4"/>
                <a:gd name="T18" fmla="*/ 18 w 18"/>
                <a:gd name="T19" fmla="*/ 2 h 4"/>
                <a:gd name="T20" fmla="*/ 18 w 18"/>
                <a:gd name="T21" fmla="*/ 2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4">
                  <a:moveTo>
                    <a:pt x="18" y="2"/>
                  </a:moveTo>
                  <a:lnTo>
                    <a:pt x="18" y="2"/>
                  </a:lnTo>
                  <a:lnTo>
                    <a:pt x="12" y="4"/>
                  </a:lnTo>
                  <a:lnTo>
                    <a:pt x="8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1" name="Freeform 381"/>
            <p:cNvSpPr>
              <a:spLocks/>
            </p:cNvSpPr>
            <p:nvPr/>
          </p:nvSpPr>
          <p:spPr bwMode="auto">
            <a:xfrm>
              <a:off x="2318" y="3373"/>
              <a:ext cx="16" cy="6"/>
            </a:xfrm>
            <a:custGeom>
              <a:avLst/>
              <a:gdLst>
                <a:gd name="T0" fmla="*/ 16 w 16"/>
                <a:gd name="T1" fmla="*/ 6 h 6"/>
                <a:gd name="T2" fmla="*/ 16 w 16"/>
                <a:gd name="T3" fmla="*/ 6 h 6"/>
                <a:gd name="T4" fmla="*/ 10 w 16"/>
                <a:gd name="T5" fmla="*/ 6 h 6"/>
                <a:gd name="T6" fmla="*/ 6 w 16"/>
                <a:gd name="T7" fmla="*/ 4 h 6"/>
                <a:gd name="T8" fmla="*/ 2 w 16"/>
                <a:gd name="T9" fmla="*/ 2 h 6"/>
                <a:gd name="T10" fmla="*/ 2 w 16"/>
                <a:gd name="T11" fmla="*/ 2 h 6"/>
                <a:gd name="T12" fmla="*/ 0 w 16"/>
                <a:gd name="T13" fmla="*/ 0 h 6"/>
                <a:gd name="T14" fmla="*/ 0 w 16"/>
                <a:gd name="T15" fmla="*/ 0 h 6"/>
                <a:gd name="T16" fmla="*/ 4 w 16"/>
                <a:gd name="T17" fmla="*/ 0 h 6"/>
                <a:gd name="T18" fmla="*/ 10 w 16"/>
                <a:gd name="T19" fmla="*/ 2 h 6"/>
                <a:gd name="T20" fmla="*/ 16 w 16"/>
                <a:gd name="T21" fmla="*/ 6 h 6"/>
                <a:gd name="T22" fmla="*/ 16 w 16"/>
                <a:gd name="T23" fmla="*/ 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6">
                  <a:moveTo>
                    <a:pt x="16" y="6"/>
                  </a:moveTo>
                  <a:lnTo>
                    <a:pt x="16" y="6"/>
                  </a:lnTo>
                  <a:lnTo>
                    <a:pt x="10" y="6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2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2" name="Freeform 382"/>
            <p:cNvSpPr>
              <a:spLocks/>
            </p:cNvSpPr>
            <p:nvPr/>
          </p:nvSpPr>
          <p:spPr bwMode="auto">
            <a:xfrm>
              <a:off x="2330" y="3375"/>
              <a:ext cx="10" cy="8"/>
            </a:xfrm>
            <a:custGeom>
              <a:avLst/>
              <a:gdLst>
                <a:gd name="T0" fmla="*/ 10 w 10"/>
                <a:gd name="T1" fmla="*/ 4 h 8"/>
                <a:gd name="T2" fmla="*/ 10 w 10"/>
                <a:gd name="T3" fmla="*/ 4 h 8"/>
                <a:gd name="T4" fmla="*/ 8 w 10"/>
                <a:gd name="T5" fmla="*/ 8 h 8"/>
                <a:gd name="T6" fmla="*/ 4 w 10"/>
                <a:gd name="T7" fmla="*/ 8 h 8"/>
                <a:gd name="T8" fmla="*/ 4 w 10"/>
                <a:gd name="T9" fmla="*/ 8 h 8"/>
                <a:gd name="T10" fmla="*/ 0 w 10"/>
                <a:gd name="T11" fmla="*/ 8 h 8"/>
                <a:gd name="T12" fmla="*/ 0 w 10"/>
                <a:gd name="T13" fmla="*/ 4 h 8"/>
                <a:gd name="T14" fmla="*/ 0 w 10"/>
                <a:gd name="T15" fmla="*/ 4 h 8"/>
                <a:gd name="T16" fmla="*/ 2 w 10"/>
                <a:gd name="T17" fmla="*/ 2 h 8"/>
                <a:gd name="T18" fmla="*/ 4 w 10"/>
                <a:gd name="T19" fmla="*/ 0 h 8"/>
                <a:gd name="T20" fmla="*/ 4 w 10"/>
                <a:gd name="T21" fmla="*/ 0 h 8"/>
                <a:gd name="T22" fmla="*/ 8 w 10"/>
                <a:gd name="T23" fmla="*/ 2 h 8"/>
                <a:gd name="T24" fmla="*/ 10 w 10"/>
                <a:gd name="T25" fmla="*/ 4 h 8"/>
                <a:gd name="T26" fmla="*/ 10 w 10"/>
                <a:gd name="T27" fmla="*/ 4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lnTo>
                    <a:pt x="10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3" name="Freeform 383"/>
            <p:cNvSpPr>
              <a:spLocks/>
            </p:cNvSpPr>
            <p:nvPr/>
          </p:nvSpPr>
          <p:spPr bwMode="auto">
            <a:xfrm>
              <a:off x="2202" y="3307"/>
              <a:ext cx="10" cy="8"/>
            </a:xfrm>
            <a:custGeom>
              <a:avLst/>
              <a:gdLst>
                <a:gd name="T0" fmla="*/ 10 w 10"/>
                <a:gd name="T1" fmla="*/ 8 h 8"/>
                <a:gd name="T2" fmla="*/ 10 w 10"/>
                <a:gd name="T3" fmla="*/ 8 h 8"/>
                <a:gd name="T4" fmla="*/ 6 w 10"/>
                <a:gd name="T5" fmla="*/ 6 h 8"/>
                <a:gd name="T6" fmla="*/ 4 w 10"/>
                <a:gd name="T7" fmla="*/ 4 h 8"/>
                <a:gd name="T8" fmla="*/ 0 w 10"/>
                <a:gd name="T9" fmla="*/ 2 h 8"/>
                <a:gd name="T10" fmla="*/ 0 w 10"/>
                <a:gd name="T11" fmla="*/ 2 h 8"/>
                <a:gd name="T12" fmla="*/ 2 w 10"/>
                <a:gd name="T13" fmla="*/ 0 h 8"/>
                <a:gd name="T14" fmla="*/ 4 w 10"/>
                <a:gd name="T15" fmla="*/ 0 h 8"/>
                <a:gd name="T16" fmla="*/ 8 w 10"/>
                <a:gd name="T17" fmla="*/ 4 h 8"/>
                <a:gd name="T18" fmla="*/ 10 w 10"/>
                <a:gd name="T19" fmla="*/ 8 h 8"/>
                <a:gd name="T20" fmla="*/ 10 w 10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lnTo>
                    <a:pt x="10" y="8"/>
                  </a:lnTo>
                  <a:lnTo>
                    <a:pt x="6" y="6"/>
                  </a:ln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4" name="Freeform 384"/>
            <p:cNvSpPr>
              <a:spLocks/>
            </p:cNvSpPr>
            <p:nvPr/>
          </p:nvSpPr>
          <p:spPr bwMode="auto">
            <a:xfrm>
              <a:off x="2208" y="3305"/>
              <a:ext cx="6" cy="10"/>
            </a:xfrm>
            <a:custGeom>
              <a:avLst/>
              <a:gdLst>
                <a:gd name="T0" fmla="*/ 4 w 6"/>
                <a:gd name="T1" fmla="*/ 10 h 10"/>
                <a:gd name="T2" fmla="*/ 4 w 6"/>
                <a:gd name="T3" fmla="*/ 10 h 10"/>
                <a:gd name="T4" fmla="*/ 2 w 6"/>
                <a:gd name="T5" fmla="*/ 8 h 10"/>
                <a:gd name="T6" fmla="*/ 0 w 6"/>
                <a:gd name="T7" fmla="*/ 4 h 10"/>
                <a:gd name="T8" fmla="*/ 0 w 6"/>
                <a:gd name="T9" fmla="*/ 0 h 10"/>
                <a:gd name="T10" fmla="*/ 0 w 6"/>
                <a:gd name="T11" fmla="*/ 0 h 10"/>
                <a:gd name="T12" fmla="*/ 2 w 6"/>
                <a:gd name="T13" fmla="*/ 0 h 10"/>
                <a:gd name="T14" fmla="*/ 4 w 6"/>
                <a:gd name="T15" fmla="*/ 0 h 10"/>
                <a:gd name="T16" fmla="*/ 6 w 6"/>
                <a:gd name="T17" fmla="*/ 4 h 10"/>
                <a:gd name="T18" fmla="*/ 4 w 6"/>
                <a:gd name="T19" fmla="*/ 10 h 10"/>
                <a:gd name="T20" fmla="*/ 4 w 6"/>
                <a:gd name="T21" fmla="*/ 1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0">
                  <a:moveTo>
                    <a:pt x="4" y="10"/>
                  </a:move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5" name="Freeform 385"/>
            <p:cNvSpPr>
              <a:spLocks/>
            </p:cNvSpPr>
            <p:nvPr/>
          </p:nvSpPr>
          <p:spPr bwMode="auto">
            <a:xfrm>
              <a:off x="2212" y="3305"/>
              <a:ext cx="6" cy="10"/>
            </a:xfrm>
            <a:custGeom>
              <a:avLst/>
              <a:gdLst>
                <a:gd name="T0" fmla="*/ 0 w 6"/>
                <a:gd name="T1" fmla="*/ 10 h 10"/>
                <a:gd name="T2" fmla="*/ 0 w 6"/>
                <a:gd name="T3" fmla="*/ 10 h 10"/>
                <a:gd name="T4" fmla="*/ 0 w 6"/>
                <a:gd name="T5" fmla="*/ 6 h 10"/>
                <a:gd name="T6" fmla="*/ 0 w 6"/>
                <a:gd name="T7" fmla="*/ 4 h 10"/>
                <a:gd name="T8" fmla="*/ 2 w 6"/>
                <a:gd name="T9" fmla="*/ 0 h 10"/>
                <a:gd name="T10" fmla="*/ 2 w 6"/>
                <a:gd name="T11" fmla="*/ 0 h 10"/>
                <a:gd name="T12" fmla="*/ 6 w 6"/>
                <a:gd name="T13" fmla="*/ 0 h 10"/>
                <a:gd name="T14" fmla="*/ 6 w 6"/>
                <a:gd name="T15" fmla="*/ 2 h 10"/>
                <a:gd name="T16" fmla="*/ 6 w 6"/>
                <a:gd name="T17" fmla="*/ 6 h 10"/>
                <a:gd name="T18" fmla="*/ 0 w 6"/>
                <a:gd name="T19" fmla="*/ 10 h 10"/>
                <a:gd name="T20" fmla="*/ 0 w 6"/>
                <a:gd name="T21" fmla="*/ 1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6" name="Freeform 386"/>
            <p:cNvSpPr>
              <a:spLocks/>
            </p:cNvSpPr>
            <p:nvPr/>
          </p:nvSpPr>
          <p:spPr bwMode="auto">
            <a:xfrm>
              <a:off x="2214" y="3307"/>
              <a:ext cx="10" cy="8"/>
            </a:xfrm>
            <a:custGeom>
              <a:avLst/>
              <a:gdLst>
                <a:gd name="T0" fmla="*/ 0 w 10"/>
                <a:gd name="T1" fmla="*/ 8 h 8"/>
                <a:gd name="T2" fmla="*/ 0 w 10"/>
                <a:gd name="T3" fmla="*/ 8 h 8"/>
                <a:gd name="T4" fmla="*/ 2 w 10"/>
                <a:gd name="T5" fmla="*/ 6 h 8"/>
                <a:gd name="T6" fmla="*/ 4 w 10"/>
                <a:gd name="T7" fmla="*/ 2 h 8"/>
                <a:gd name="T8" fmla="*/ 6 w 10"/>
                <a:gd name="T9" fmla="*/ 0 h 8"/>
                <a:gd name="T10" fmla="*/ 6 w 10"/>
                <a:gd name="T11" fmla="*/ 0 h 8"/>
                <a:gd name="T12" fmla="*/ 10 w 10"/>
                <a:gd name="T13" fmla="*/ 0 h 8"/>
                <a:gd name="T14" fmla="*/ 10 w 10"/>
                <a:gd name="T15" fmla="*/ 4 h 8"/>
                <a:gd name="T16" fmla="*/ 6 w 10"/>
                <a:gd name="T17" fmla="*/ 6 h 8"/>
                <a:gd name="T18" fmla="*/ 0 w 10"/>
                <a:gd name="T19" fmla="*/ 8 h 8"/>
                <a:gd name="T20" fmla="*/ 0 w 10"/>
                <a:gd name="T21" fmla="*/ 8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7" name="Freeform 387"/>
            <p:cNvSpPr>
              <a:spLocks/>
            </p:cNvSpPr>
            <p:nvPr/>
          </p:nvSpPr>
          <p:spPr bwMode="auto">
            <a:xfrm>
              <a:off x="2214" y="3311"/>
              <a:ext cx="14" cy="4"/>
            </a:xfrm>
            <a:custGeom>
              <a:avLst/>
              <a:gdLst>
                <a:gd name="T0" fmla="*/ 0 w 14"/>
                <a:gd name="T1" fmla="*/ 4 h 4"/>
                <a:gd name="T2" fmla="*/ 0 w 14"/>
                <a:gd name="T3" fmla="*/ 4 h 4"/>
                <a:gd name="T4" fmla="*/ 4 w 14"/>
                <a:gd name="T5" fmla="*/ 2 h 4"/>
                <a:gd name="T6" fmla="*/ 10 w 14"/>
                <a:gd name="T7" fmla="*/ 0 h 4"/>
                <a:gd name="T8" fmla="*/ 10 w 14"/>
                <a:gd name="T9" fmla="*/ 0 h 4"/>
                <a:gd name="T10" fmla="*/ 14 w 14"/>
                <a:gd name="T11" fmla="*/ 2 h 4"/>
                <a:gd name="T12" fmla="*/ 12 w 14"/>
                <a:gd name="T13" fmla="*/ 4 h 4"/>
                <a:gd name="T14" fmla="*/ 8 w 14"/>
                <a:gd name="T15" fmla="*/ 4 h 4"/>
                <a:gd name="T16" fmla="*/ 0 w 14"/>
                <a:gd name="T17" fmla="*/ 4 h 4"/>
                <a:gd name="T18" fmla="*/ 0 w 14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8" name="Freeform 388"/>
            <p:cNvSpPr>
              <a:spLocks/>
            </p:cNvSpPr>
            <p:nvPr/>
          </p:nvSpPr>
          <p:spPr bwMode="auto">
            <a:xfrm>
              <a:off x="2214" y="3315"/>
              <a:ext cx="14" cy="4"/>
            </a:xfrm>
            <a:custGeom>
              <a:avLst/>
              <a:gdLst>
                <a:gd name="T0" fmla="*/ 0 w 14"/>
                <a:gd name="T1" fmla="*/ 0 h 4"/>
                <a:gd name="T2" fmla="*/ 0 w 14"/>
                <a:gd name="T3" fmla="*/ 0 h 4"/>
                <a:gd name="T4" fmla="*/ 4 w 14"/>
                <a:gd name="T5" fmla="*/ 0 h 4"/>
                <a:gd name="T6" fmla="*/ 12 w 14"/>
                <a:gd name="T7" fmla="*/ 2 h 4"/>
                <a:gd name="T8" fmla="*/ 12 w 14"/>
                <a:gd name="T9" fmla="*/ 2 h 4"/>
                <a:gd name="T10" fmla="*/ 14 w 14"/>
                <a:gd name="T11" fmla="*/ 2 h 4"/>
                <a:gd name="T12" fmla="*/ 12 w 14"/>
                <a:gd name="T13" fmla="*/ 4 h 4"/>
                <a:gd name="T14" fmla="*/ 6 w 14"/>
                <a:gd name="T15" fmla="*/ 4 h 4"/>
                <a:gd name="T16" fmla="*/ 0 w 14"/>
                <a:gd name="T17" fmla="*/ 0 h 4"/>
                <a:gd name="T18" fmla="*/ 0 w 14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899" name="Freeform 389"/>
            <p:cNvSpPr>
              <a:spLocks/>
            </p:cNvSpPr>
            <p:nvPr/>
          </p:nvSpPr>
          <p:spPr bwMode="auto">
            <a:xfrm>
              <a:off x="2214" y="3317"/>
              <a:ext cx="12" cy="6"/>
            </a:xfrm>
            <a:custGeom>
              <a:avLst/>
              <a:gdLst>
                <a:gd name="T0" fmla="*/ 0 w 12"/>
                <a:gd name="T1" fmla="*/ 0 h 6"/>
                <a:gd name="T2" fmla="*/ 0 w 12"/>
                <a:gd name="T3" fmla="*/ 0 h 6"/>
                <a:gd name="T4" fmla="*/ 4 w 12"/>
                <a:gd name="T5" fmla="*/ 0 h 6"/>
                <a:gd name="T6" fmla="*/ 12 w 12"/>
                <a:gd name="T7" fmla="*/ 4 h 6"/>
                <a:gd name="T8" fmla="*/ 12 w 12"/>
                <a:gd name="T9" fmla="*/ 4 h 6"/>
                <a:gd name="T10" fmla="*/ 12 w 12"/>
                <a:gd name="T11" fmla="*/ 6 h 6"/>
                <a:gd name="T12" fmla="*/ 10 w 12"/>
                <a:gd name="T13" fmla="*/ 6 h 6"/>
                <a:gd name="T14" fmla="*/ 4 w 12"/>
                <a:gd name="T15" fmla="*/ 4 h 6"/>
                <a:gd name="T16" fmla="*/ 0 w 12"/>
                <a:gd name="T17" fmla="*/ 0 h 6"/>
                <a:gd name="T18" fmla="*/ 0 w 12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0" name="Freeform 390"/>
            <p:cNvSpPr>
              <a:spLocks/>
            </p:cNvSpPr>
            <p:nvPr/>
          </p:nvSpPr>
          <p:spPr bwMode="auto">
            <a:xfrm>
              <a:off x="2214" y="3317"/>
              <a:ext cx="8" cy="10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4 w 8"/>
                <a:gd name="T5" fmla="*/ 2 h 10"/>
                <a:gd name="T6" fmla="*/ 6 w 8"/>
                <a:gd name="T7" fmla="*/ 4 h 10"/>
                <a:gd name="T8" fmla="*/ 8 w 8"/>
                <a:gd name="T9" fmla="*/ 8 h 10"/>
                <a:gd name="T10" fmla="*/ 8 w 8"/>
                <a:gd name="T11" fmla="*/ 8 h 10"/>
                <a:gd name="T12" fmla="*/ 8 w 8"/>
                <a:gd name="T13" fmla="*/ 10 h 10"/>
                <a:gd name="T14" fmla="*/ 4 w 8"/>
                <a:gd name="T15" fmla="*/ 8 h 10"/>
                <a:gd name="T16" fmla="*/ 2 w 8"/>
                <a:gd name="T17" fmla="*/ 6 h 10"/>
                <a:gd name="T18" fmla="*/ 0 w 8"/>
                <a:gd name="T19" fmla="*/ 0 h 10"/>
                <a:gd name="T20" fmla="*/ 0 w 8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8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1" name="Freeform 391"/>
            <p:cNvSpPr>
              <a:spLocks/>
            </p:cNvSpPr>
            <p:nvPr/>
          </p:nvSpPr>
          <p:spPr bwMode="auto">
            <a:xfrm>
              <a:off x="2212" y="3317"/>
              <a:ext cx="4" cy="10"/>
            </a:xfrm>
            <a:custGeom>
              <a:avLst/>
              <a:gdLst>
                <a:gd name="T0" fmla="*/ 2 w 4"/>
                <a:gd name="T1" fmla="*/ 0 h 10"/>
                <a:gd name="T2" fmla="*/ 2 w 4"/>
                <a:gd name="T3" fmla="*/ 0 h 10"/>
                <a:gd name="T4" fmla="*/ 4 w 4"/>
                <a:gd name="T5" fmla="*/ 4 h 10"/>
                <a:gd name="T6" fmla="*/ 4 w 4"/>
                <a:gd name="T7" fmla="*/ 6 h 10"/>
                <a:gd name="T8" fmla="*/ 4 w 4"/>
                <a:gd name="T9" fmla="*/ 10 h 10"/>
                <a:gd name="T10" fmla="*/ 4 w 4"/>
                <a:gd name="T11" fmla="*/ 10 h 10"/>
                <a:gd name="T12" fmla="*/ 2 w 4"/>
                <a:gd name="T13" fmla="*/ 10 h 10"/>
                <a:gd name="T14" fmla="*/ 0 w 4"/>
                <a:gd name="T15" fmla="*/ 10 h 10"/>
                <a:gd name="T16" fmla="*/ 0 w 4"/>
                <a:gd name="T17" fmla="*/ 6 h 10"/>
                <a:gd name="T18" fmla="*/ 2 w 4"/>
                <a:gd name="T19" fmla="*/ 0 h 10"/>
                <a:gd name="T20" fmla="*/ 2 w 4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2" name="Freeform 392"/>
            <p:cNvSpPr>
              <a:spLocks/>
            </p:cNvSpPr>
            <p:nvPr/>
          </p:nvSpPr>
          <p:spPr bwMode="auto">
            <a:xfrm>
              <a:off x="2206" y="3317"/>
              <a:ext cx="6" cy="10"/>
            </a:xfrm>
            <a:custGeom>
              <a:avLst/>
              <a:gdLst>
                <a:gd name="T0" fmla="*/ 6 w 6"/>
                <a:gd name="T1" fmla="*/ 0 h 10"/>
                <a:gd name="T2" fmla="*/ 6 w 6"/>
                <a:gd name="T3" fmla="*/ 0 h 10"/>
                <a:gd name="T4" fmla="*/ 6 w 6"/>
                <a:gd name="T5" fmla="*/ 4 h 10"/>
                <a:gd name="T6" fmla="*/ 6 w 6"/>
                <a:gd name="T7" fmla="*/ 6 h 10"/>
                <a:gd name="T8" fmla="*/ 4 w 6"/>
                <a:gd name="T9" fmla="*/ 10 h 10"/>
                <a:gd name="T10" fmla="*/ 4 w 6"/>
                <a:gd name="T11" fmla="*/ 10 h 10"/>
                <a:gd name="T12" fmla="*/ 2 w 6"/>
                <a:gd name="T13" fmla="*/ 10 h 10"/>
                <a:gd name="T14" fmla="*/ 0 w 6"/>
                <a:gd name="T15" fmla="*/ 8 h 10"/>
                <a:gd name="T16" fmla="*/ 2 w 6"/>
                <a:gd name="T17" fmla="*/ 4 h 10"/>
                <a:gd name="T18" fmla="*/ 6 w 6"/>
                <a:gd name="T19" fmla="*/ 0 h 10"/>
                <a:gd name="T20" fmla="*/ 6 w 6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3" name="Freeform 393"/>
            <p:cNvSpPr>
              <a:spLocks/>
            </p:cNvSpPr>
            <p:nvPr/>
          </p:nvSpPr>
          <p:spPr bwMode="auto">
            <a:xfrm>
              <a:off x="2202" y="3317"/>
              <a:ext cx="10" cy="8"/>
            </a:xfrm>
            <a:custGeom>
              <a:avLst/>
              <a:gdLst>
                <a:gd name="T0" fmla="*/ 10 w 10"/>
                <a:gd name="T1" fmla="*/ 0 h 8"/>
                <a:gd name="T2" fmla="*/ 10 w 10"/>
                <a:gd name="T3" fmla="*/ 0 h 8"/>
                <a:gd name="T4" fmla="*/ 8 w 10"/>
                <a:gd name="T5" fmla="*/ 4 h 8"/>
                <a:gd name="T6" fmla="*/ 6 w 10"/>
                <a:gd name="T7" fmla="*/ 6 h 8"/>
                <a:gd name="T8" fmla="*/ 2 w 10"/>
                <a:gd name="T9" fmla="*/ 8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4 h 8"/>
                <a:gd name="T16" fmla="*/ 4 w 10"/>
                <a:gd name="T17" fmla="*/ 2 h 8"/>
                <a:gd name="T18" fmla="*/ 10 w 10"/>
                <a:gd name="T19" fmla="*/ 0 h 8"/>
                <a:gd name="T20" fmla="*/ 10 w 10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4" name="Freeform 394"/>
            <p:cNvSpPr>
              <a:spLocks/>
            </p:cNvSpPr>
            <p:nvPr/>
          </p:nvSpPr>
          <p:spPr bwMode="auto">
            <a:xfrm>
              <a:off x="2198" y="3317"/>
              <a:ext cx="14" cy="4"/>
            </a:xfrm>
            <a:custGeom>
              <a:avLst/>
              <a:gdLst>
                <a:gd name="T0" fmla="*/ 14 w 14"/>
                <a:gd name="T1" fmla="*/ 0 h 4"/>
                <a:gd name="T2" fmla="*/ 14 w 14"/>
                <a:gd name="T3" fmla="*/ 0 h 4"/>
                <a:gd name="T4" fmla="*/ 10 w 14"/>
                <a:gd name="T5" fmla="*/ 2 h 4"/>
                <a:gd name="T6" fmla="*/ 2 w 14"/>
                <a:gd name="T7" fmla="*/ 4 h 4"/>
                <a:gd name="T8" fmla="*/ 2 w 14"/>
                <a:gd name="T9" fmla="*/ 4 h 4"/>
                <a:gd name="T10" fmla="*/ 0 w 14"/>
                <a:gd name="T11" fmla="*/ 2 h 4"/>
                <a:gd name="T12" fmla="*/ 2 w 14"/>
                <a:gd name="T13" fmla="*/ 0 h 4"/>
                <a:gd name="T14" fmla="*/ 6 w 14"/>
                <a:gd name="T15" fmla="*/ 0 h 4"/>
                <a:gd name="T16" fmla="*/ 14 w 14"/>
                <a:gd name="T17" fmla="*/ 0 h 4"/>
                <a:gd name="T18" fmla="*/ 14 w 14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5" name="Freeform 395"/>
            <p:cNvSpPr>
              <a:spLocks/>
            </p:cNvSpPr>
            <p:nvPr/>
          </p:nvSpPr>
          <p:spPr bwMode="auto">
            <a:xfrm>
              <a:off x="2198" y="3313"/>
              <a:ext cx="14" cy="4"/>
            </a:xfrm>
            <a:custGeom>
              <a:avLst/>
              <a:gdLst>
                <a:gd name="T0" fmla="*/ 14 w 14"/>
                <a:gd name="T1" fmla="*/ 4 h 4"/>
                <a:gd name="T2" fmla="*/ 14 w 14"/>
                <a:gd name="T3" fmla="*/ 4 h 4"/>
                <a:gd name="T4" fmla="*/ 8 w 14"/>
                <a:gd name="T5" fmla="*/ 4 h 4"/>
                <a:gd name="T6" fmla="*/ 0 w 14"/>
                <a:gd name="T7" fmla="*/ 2 h 4"/>
                <a:gd name="T8" fmla="*/ 0 w 14"/>
                <a:gd name="T9" fmla="*/ 2 h 4"/>
                <a:gd name="T10" fmla="*/ 0 w 14"/>
                <a:gd name="T11" fmla="*/ 2 h 4"/>
                <a:gd name="T12" fmla="*/ 2 w 14"/>
                <a:gd name="T13" fmla="*/ 0 h 4"/>
                <a:gd name="T14" fmla="*/ 6 w 14"/>
                <a:gd name="T15" fmla="*/ 0 h 4"/>
                <a:gd name="T16" fmla="*/ 14 w 14"/>
                <a:gd name="T17" fmla="*/ 4 h 4"/>
                <a:gd name="T18" fmla="*/ 14 w 14"/>
                <a:gd name="T19" fmla="*/ 4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6" name="Freeform 396"/>
            <p:cNvSpPr>
              <a:spLocks/>
            </p:cNvSpPr>
            <p:nvPr/>
          </p:nvSpPr>
          <p:spPr bwMode="auto">
            <a:xfrm>
              <a:off x="2200" y="3309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6 w 12"/>
                <a:gd name="T5" fmla="*/ 6 h 6"/>
                <a:gd name="T6" fmla="*/ 0 w 12"/>
                <a:gd name="T7" fmla="*/ 2 h 6"/>
                <a:gd name="T8" fmla="*/ 0 w 12"/>
                <a:gd name="T9" fmla="*/ 2 h 6"/>
                <a:gd name="T10" fmla="*/ 0 w 12"/>
                <a:gd name="T11" fmla="*/ 0 h 6"/>
                <a:gd name="T12" fmla="*/ 2 w 12"/>
                <a:gd name="T13" fmla="*/ 0 h 6"/>
                <a:gd name="T14" fmla="*/ 6 w 12"/>
                <a:gd name="T15" fmla="*/ 2 h 6"/>
                <a:gd name="T16" fmla="*/ 12 w 12"/>
                <a:gd name="T17" fmla="*/ 6 h 6"/>
                <a:gd name="T18" fmla="*/ 12 w 12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7" name="Freeform 397"/>
            <p:cNvSpPr>
              <a:spLocks/>
            </p:cNvSpPr>
            <p:nvPr/>
          </p:nvSpPr>
          <p:spPr bwMode="auto">
            <a:xfrm>
              <a:off x="2208" y="3313"/>
              <a:ext cx="10" cy="6"/>
            </a:xfrm>
            <a:custGeom>
              <a:avLst/>
              <a:gdLst>
                <a:gd name="T0" fmla="*/ 10 w 10"/>
                <a:gd name="T1" fmla="*/ 4 h 6"/>
                <a:gd name="T2" fmla="*/ 10 w 10"/>
                <a:gd name="T3" fmla="*/ 4 h 6"/>
                <a:gd name="T4" fmla="*/ 8 w 10"/>
                <a:gd name="T5" fmla="*/ 6 h 6"/>
                <a:gd name="T6" fmla="*/ 4 w 10"/>
                <a:gd name="T7" fmla="*/ 6 h 6"/>
                <a:gd name="T8" fmla="*/ 4 w 10"/>
                <a:gd name="T9" fmla="*/ 6 h 6"/>
                <a:gd name="T10" fmla="*/ 2 w 10"/>
                <a:gd name="T11" fmla="*/ 6 h 6"/>
                <a:gd name="T12" fmla="*/ 0 w 10"/>
                <a:gd name="T13" fmla="*/ 2 h 6"/>
                <a:gd name="T14" fmla="*/ 0 w 10"/>
                <a:gd name="T15" fmla="*/ 2 h 6"/>
                <a:gd name="T16" fmla="*/ 2 w 10"/>
                <a:gd name="T17" fmla="*/ 0 h 6"/>
                <a:gd name="T18" fmla="*/ 4 w 10"/>
                <a:gd name="T19" fmla="*/ 0 h 6"/>
                <a:gd name="T20" fmla="*/ 4 w 10"/>
                <a:gd name="T21" fmla="*/ 0 h 6"/>
                <a:gd name="T22" fmla="*/ 8 w 10"/>
                <a:gd name="T23" fmla="*/ 0 h 6"/>
                <a:gd name="T24" fmla="*/ 10 w 10"/>
                <a:gd name="T25" fmla="*/ 4 h 6"/>
                <a:gd name="T26" fmla="*/ 10 w 10"/>
                <a:gd name="T27" fmla="*/ 4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lnTo>
                    <a:pt x="10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908" name="Freeform 398"/>
            <p:cNvSpPr>
              <a:spLocks/>
            </p:cNvSpPr>
            <p:nvPr/>
          </p:nvSpPr>
          <p:spPr bwMode="auto">
            <a:xfrm>
              <a:off x="2146" y="3059"/>
              <a:ext cx="46" cy="100"/>
            </a:xfrm>
            <a:custGeom>
              <a:avLst/>
              <a:gdLst>
                <a:gd name="T0" fmla="*/ 12 w 46"/>
                <a:gd name="T1" fmla="*/ 90 h 100"/>
                <a:gd name="T2" fmla="*/ 2 w 46"/>
                <a:gd name="T3" fmla="*/ 50 h 100"/>
                <a:gd name="T4" fmla="*/ 2 w 46"/>
                <a:gd name="T5" fmla="*/ 38 h 100"/>
                <a:gd name="T6" fmla="*/ 8 w 46"/>
                <a:gd name="T7" fmla="*/ 28 h 100"/>
                <a:gd name="T8" fmla="*/ 18 w 46"/>
                <a:gd name="T9" fmla="*/ 24 h 100"/>
                <a:gd name="T10" fmla="*/ 22 w 46"/>
                <a:gd name="T11" fmla="*/ 24 h 100"/>
                <a:gd name="T12" fmla="*/ 32 w 46"/>
                <a:gd name="T13" fmla="*/ 50 h 100"/>
                <a:gd name="T14" fmla="*/ 34 w 46"/>
                <a:gd name="T15" fmla="*/ 62 h 100"/>
                <a:gd name="T16" fmla="*/ 32 w 46"/>
                <a:gd name="T17" fmla="*/ 76 h 100"/>
                <a:gd name="T18" fmla="*/ 30 w 46"/>
                <a:gd name="T19" fmla="*/ 76 h 100"/>
                <a:gd name="T20" fmla="*/ 22 w 46"/>
                <a:gd name="T21" fmla="*/ 74 h 100"/>
                <a:gd name="T22" fmla="*/ 16 w 46"/>
                <a:gd name="T23" fmla="*/ 58 h 100"/>
                <a:gd name="T24" fmla="*/ 18 w 46"/>
                <a:gd name="T25" fmla="*/ 44 h 100"/>
                <a:gd name="T26" fmla="*/ 18 w 46"/>
                <a:gd name="T27" fmla="*/ 44 h 100"/>
                <a:gd name="T28" fmla="*/ 20 w 46"/>
                <a:gd name="T29" fmla="*/ 44 h 100"/>
                <a:gd name="T30" fmla="*/ 20 w 46"/>
                <a:gd name="T31" fmla="*/ 58 h 100"/>
                <a:gd name="T32" fmla="*/ 24 w 46"/>
                <a:gd name="T33" fmla="*/ 70 h 100"/>
                <a:gd name="T34" fmla="*/ 30 w 46"/>
                <a:gd name="T35" fmla="*/ 72 h 100"/>
                <a:gd name="T36" fmla="*/ 30 w 46"/>
                <a:gd name="T37" fmla="*/ 62 h 100"/>
                <a:gd name="T38" fmla="*/ 28 w 46"/>
                <a:gd name="T39" fmla="*/ 38 h 100"/>
                <a:gd name="T40" fmla="*/ 22 w 46"/>
                <a:gd name="T41" fmla="*/ 28 h 100"/>
                <a:gd name="T42" fmla="*/ 18 w 46"/>
                <a:gd name="T43" fmla="*/ 26 h 100"/>
                <a:gd name="T44" fmla="*/ 10 w 46"/>
                <a:gd name="T45" fmla="*/ 32 h 100"/>
                <a:gd name="T46" fmla="*/ 6 w 46"/>
                <a:gd name="T47" fmla="*/ 38 h 100"/>
                <a:gd name="T48" fmla="*/ 4 w 46"/>
                <a:gd name="T49" fmla="*/ 50 h 100"/>
                <a:gd name="T50" fmla="*/ 16 w 46"/>
                <a:gd name="T51" fmla="*/ 88 h 100"/>
                <a:gd name="T52" fmla="*/ 22 w 46"/>
                <a:gd name="T53" fmla="*/ 94 h 100"/>
                <a:gd name="T54" fmla="*/ 30 w 46"/>
                <a:gd name="T55" fmla="*/ 96 h 100"/>
                <a:gd name="T56" fmla="*/ 40 w 46"/>
                <a:gd name="T57" fmla="*/ 86 h 100"/>
                <a:gd name="T58" fmla="*/ 42 w 46"/>
                <a:gd name="T59" fmla="*/ 76 h 100"/>
                <a:gd name="T60" fmla="*/ 42 w 46"/>
                <a:gd name="T61" fmla="*/ 64 h 100"/>
                <a:gd name="T62" fmla="*/ 40 w 46"/>
                <a:gd name="T63" fmla="*/ 44 h 100"/>
                <a:gd name="T64" fmla="*/ 34 w 46"/>
                <a:gd name="T65" fmla="*/ 22 h 100"/>
                <a:gd name="T66" fmla="*/ 24 w 46"/>
                <a:gd name="T67" fmla="*/ 6 h 100"/>
                <a:gd name="T68" fmla="*/ 20 w 46"/>
                <a:gd name="T69" fmla="*/ 4 h 100"/>
                <a:gd name="T70" fmla="*/ 8 w 46"/>
                <a:gd name="T71" fmla="*/ 14 h 100"/>
                <a:gd name="T72" fmla="*/ 0 w 46"/>
                <a:gd name="T73" fmla="*/ 22 h 100"/>
                <a:gd name="T74" fmla="*/ 10 w 46"/>
                <a:gd name="T75" fmla="*/ 6 h 100"/>
                <a:gd name="T76" fmla="*/ 20 w 46"/>
                <a:gd name="T77" fmla="*/ 0 h 100"/>
                <a:gd name="T78" fmla="*/ 30 w 46"/>
                <a:gd name="T79" fmla="*/ 8 h 100"/>
                <a:gd name="T80" fmla="*/ 38 w 46"/>
                <a:gd name="T81" fmla="*/ 20 h 100"/>
                <a:gd name="T82" fmla="*/ 44 w 46"/>
                <a:gd name="T83" fmla="*/ 44 h 100"/>
                <a:gd name="T84" fmla="*/ 46 w 46"/>
                <a:gd name="T85" fmla="*/ 64 h 100"/>
                <a:gd name="T86" fmla="*/ 42 w 46"/>
                <a:gd name="T87" fmla="*/ 88 h 100"/>
                <a:gd name="T88" fmla="*/ 34 w 46"/>
                <a:gd name="T89" fmla="*/ 100 h 100"/>
                <a:gd name="T90" fmla="*/ 30 w 46"/>
                <a:gd name="T91" fmla="*/ 100 h 1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" h="100">
                  <a:moveTo>
                    <a:pt x="20" y="98"/>
                  </a:moveTo>
                  <a:lnTo>
                    <a:pt x="20" y="98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2" y="64"/>
                  </a:lnTo>
                  <a:lnTo>
                    <a:pt x="2" y="50"/>
                  </a:lnTo>
                  <a:lnTo>
                    <a:pt x="2" y="38"/>
                  </a:lnTo>
                  <a:lnTo>
                    <a:pt x="6" y="32"/>
                  </a:lnTo>
                  <a:lnTo>
                    <a:pt x="8" y="28"/>
                  </a:lnTo>
                  <a:lnTo>
                    <a:pt x="14" y="24"/>
                  </a:lnTo>
                  <a:lnTo>
                    <a:pt x="18" y="24"/>
                  </a:lnTo>
                  <a:lnTo>
                    <a:pt x="22" y="24"/>
                  </a:lnTo>
                  <a:lnTo>
                    <a:pt x="26" y="28"/>
                  </a:lnTo>
                  <a:lnTo>
                    <a:pt x="30" y="38"/>
                  </a:lnTo>
                  <a:lnTo>
                    <a:pt x="32" y="50"/>
                  </a:lnTo>
                  <a:lnTo>
                    <a:pt x="34" y="62"/>
                  </a:lnTo>
                  <a:lnTo>
                    <a:pt x="32" y="74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22" y="74"/>
                  </a:lnTo>
                  <a:lnTo>
                    <a:pt x="20" y="70"/>
                  </a:lnTo>
                  <a:lnTo>
                    <a:pt x="18" y="64"/>
                  </a:lnTo>
                  <a:lnTo>
                    <a:pt x="16" y="58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0" y="58"/>
                  </a:lnTo>
                  <a:lnTo>
                    <a:pt x="20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30" y="72"/>
                  </a:lnTo>
                  <a:lnTo>
                    <a:pt x="30" y="62"/>
                  </a:lnTo>
                  <a:lnTo>
                    <a:pt x="30" y="50"/>
                  </a:lnTo>
                  <a:lnTo>
                    <a:pt x="28" y="38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18" y="26"/>
                  </a:lnTo>
                  <a:lnTo>
                    <a:pt x="16" y="28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50"/>
                  </a:lnTo>
                  <a:lnTo>
                    <a:pt x="6" y="64"/>
                  </a:lnTo>
                  <a:lnTo>
                    <a:pt x="10" y="78"/>
                  </a:lnTo>
                  <a:lnTo>
                    <a:pt x="16" y="88"/>
                  </a:lnTo>
                  <a:lnTo>
                    <a:pt x="22" y="94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6" y="94"/>
                  </a:lnTo>
                  <a:lnTo>
                    <a:pt x="40" y="86"/>
                  </a:lnTo>
                  <a:lnTo>
                    <a:pt x="42" y="76"/>
                  </a:lnTo>
                  <a:lnTo>
                    <a:pt x="42" y="64"/>
                  </a:lnTo>
                  <a:lnTo>
                    <a:pt x="40" y="44"/>
                  </a:lnTo>
                  <a:lnTo>
                    <a:pt x="38" y="36"/>
                  </a:lnTo>
                  <a:lnTo>
                    <a:pt x="34" y="22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6" y="12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8"/>
                  </a:lnTo>
                  <a:lnTo>
                    <a:pt x="38" y="20"/>
                  </a:lnTo>
                  <a:lnTo>
                    <a:pt x="42" y="34"/>
                  </a:lnTo>
                  <a:lnTo>
                    <a:pt x="44" y="44"/>
                  </a:lnTo>
                  <a:lnTo>
                    <a:pt x="46" y="64"/>
                  </a:lnTo>
                  <a:lnTo>
                    <a:pt x="46" y="76"/>
                  </a:lnTo>
                  <a:lnTo>
                    <a:pt x="42" y="88"/>
                  </a:lnTo>
                  <a:lnTo>
                    <a:pt x="40" y="92"/>
                  </a:lnTo>
                  <a:lnTo>
                    <a:pt x="38" y="96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0" y="98"/>
                  </a:lnTo>
                  <a:close/>
                </a:path>
              </a:pathLst>
            </a:custGeom>
            <a:solidFill>
              <a:srgbClr val="E2B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3768" name="Group 408"/>
          <p:cNvGrpSpPr>
            <a:grpSpLocks/>
          </p:cNvGrpSpPr>
          <p:nvPr/>
        </p:nvGrpSpPr>
        <p:grpSpPr bwMode="auto">
          <a:xfrm>
            <a:off x="5629275" y="3186137"/>
            <a:ext cx="1976438" cy="3051175"/>
            <a:chOff x="3546" y="1931"/>
            <a:chExt cx="1245" cy="1922"/>
          </a:xfrm>
        </p:grpSpPr>
        <p:sp>
          <p:nvSpPr>
            <p:cNvPr id="143378" name="Line 18"/>
            <p:cNvSpPr>
              <a:spLocks noChangeShapeType="1"/>
            </p:cNvSpPr>
            <p:nvPr/>
          </p:nvSpPr>
          <p:spPr bwMode="auto">
            <a:xfrm rot="-16200000">
              <a:off x="3986" y="1993"/>
              <a:ext cx="1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grpSp>
          <p:nvGrpSpPr>
            <p:cNvPr id="23571" name="Group 407"/>
            <p:cNvGrpSpPr>
              <a:grpSpLocks/>
            </p:cNvGrpSpPr>
            <p:nvPr/>
          </p:nvGrpSpPr>
          <p:grpSpPr bwMode="auto">
            <a:xfrm>
              <a:off x="3546" y="2060"/>
              <a:ext cx="1245" cy="1793"/>
              <a:chOff x="3546" y="2060"/>
              <a:chExt cx="1245" cy="1793"/>
            </a:xfrm>
          </p:grpSpPr>
          <p:sp>
            <p:nvSpPr>
              <p:cNvPr id="143422" name="Rectangle 62"/>
              <p:cNvSpPr>
                <a:spLocks noChangeArrowheads="1"/>
              </p:cNvSpPr>
              <p:nvPr/>
            </p:nvSpPr>
            <p:spPr bwMode="auto">
              <a:xfrm>
                <a:off x="3618" y="2060"/>
                <a:ext cx="86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 err="1">
                    <a:solidFill>
                      <a:srgbClr val="000000"/>
                    </a:solidFill>
                    <a:latin typeface="Calibri" charset="0"/>
                  </a:rPr>
                  <a:t>Next</a:t>
                </a: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 </a:t>
                </a:r>
                <a:r>
                  <a:rPr lang="es-ES" sz="1400" dirty="0" err="1">
                    <a:solidFill>
                      <a:srgbClr val="000000"/>
                    </a:solidFill>
                    <a:latin typeface="Calibri" charset="0"/>
                  </a:rPr>
                  <a:t>generation</a:t>
                </a:r>
                <a:endParaRPr lang="es-ES" sz="1400" dirty="0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23" name="Rectangle 63"/>
              <p:cNvSpPr>
                <a:spLocks noChangeArrowheads="1"/>
              </p:cNvSpPr>
              <p:nvPr/>
            </p:nvSpPr>
            <p:spPr bwMode="auto">
              <a:xfrm>
                <a:off x="3750" y="2667"/>
                <a:ext cx="5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 smtClean="0">
                    <a:solidFill>
                      <a:srgbClr val="000000"/>
                    </a:solidFill>
                    <a:latin typeface="Calibri" charset="0"/>
                  </a:rPr>
                  <a:t>Roche 454</a:t>
                </a:r>
                <a:endParaRPr lang="es-ES" sz="1400" dirty="0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24" name="Rectangle 64"/>
              <p:cNvSpPr>
                <a:spLocks noChangeArrowheads="1"/>
              </p:cNvSpPr>
              <p:nvPr/>
            </p:nvSpPr>
            <p:spPr bwMode="auto">
              <a:xfrm>
                <a:off x="3807" y="2778"/>
                <a:ext cx="46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 smtClean="0">
                    <a:solidFill>
                      <a:srgbClr val="000000"/>
                    </a:solidFill>
                    <a:latin typeface="Calibri" charset="0"/>
                  </a:rPr>
                  <a:t>Ilumina</a:t>
                </a:r>
                <a:endParaRPr lang="es-ES" sz="1400" dirty="0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25" name="Rectangle 65"/>
              <p:cNvSpPr>
                <a:spLocks noChangeArrowheads="1"/>
              </p:cNvSpPr>
              <p:nvPr/>
            </p:nvSpPr>
            <p:spPr bwMode="auto">
              <a:xfrm>
                <a:off x="3572" y="2899"/>
                <a:ext cx="121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 err="1" smtClean="0">
                    <a:solidFill>
                      <a:srgbClr val="000000"/>
                    </a:solidFill>
                    <a:latin typeface="Calibri" charset="0"/>
                  </a:rPr>
                  <a:t>LifeTech</a:t>
                </a: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 </a:t>
                </a:r>
                <a:r>
                  <a:rPr lang="es-ES" sz="1400" dirty="0" smtClean="0">
                    <a:solidFill>
                      <a:srgbClr val="000000"/>
                    </a:solidFill>
                    <a:latin typeface="Calibri" charset="0"/>
                  </a:rPr>
                  <a:t>Ion </a:t>
                </a:r>
                <a:r>
                  <a:rPr lang="es-ES" sz="1400" dirty="0" err="1" smtClean="0">
                    <a:solidFill>
                      <a:srgbClr val="000000"/>
                    </a:solidFill>
                    <a:latin typeface="Calibri" charset="0"/>
                  </a:rPr>
                  <a:t>Torrent</a:t>
                </a:r>
                <a:endParaRPr lang="es-ES" sz="1400" dirty="0" smtClean="0">
                  <a:solidFill>
                    <a:srgbClr val="000000"/>
                  </a:solidFill>
                  <a:latin typeface="Calibri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 </a:t>
                </a:r>
                <a:r>
                  <a:rPr lang="es-ES" sz="1400" dirty="0" smtClean="0">
                    <a:solidFill>
                      <a:srgbClr val="000000"/>
                    </a:solidFill>
                    <a:latin typeface="Calibri" charset="0"/>
                  </a:rPr>
                  <a:t>    </a:t>
                </a:r>
                <a:r>
                  <a:rPr lang="es-ES" sz="1400" dirty="0" err="1" smtClean="0">
                    <a:solidFill>
                      <a:srgbClr val="000000"/>
                    </a:solidFill>
                    <a:latin typeface="Calibri" charset="0"/>
                  </a:rPr>
                  <a:t>PacBio</a:t>
                </a:r>
                <a:r>
                  <a:rPr lang="es-ES" sz="1400" dirty="0" smtClean="0">
                    <a:solidFill>
                      <a:srgbClr val="000000"/>
                    </a:solidFill>
                    <a:latin typeface="Calibri" charset="0"/>
                  </a:rPr>
                  <a:t> </a:t>
                </a: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(SMRT)</a:t>
                </a:r>
              </a:p>
            </p:txBody>
          </p:sp>
          <p:sp>
            <p:nvSpPr>
              <p:cNvPr id="143426" name="Rectangle 66"/>
              <p:cNvSpPr>
                <a:spLocks noChangeArrowheads="1"/>
              </p:cNvSpPr>
              <p:nvPr/>
            </p:nvSpPr>
            <p:spPr bwMode="auto">
              <a:xfrm>
                <a:off x="3621" y="3527"/>
                <a:ext cx="779" cy="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DNA </a:t>
                </a:r>
                <a:r>
                  <a:rPr lang="es-ES" sz="1400" dirty="0" err="1">
                    <a:solidFill>
                      <a:srgbClr val="000000"/>
                    </a:solidFill>
                    <a:latin typeface="Calibri" charset="0"/>
                  </a:rPr>
                  <a:t>assembly</a:t>
                </a:r>
                <a:r>
                  <a:rPr lang="es-ES" sz="1400" dirty="0">
                    <a:solidFill>
                      <a:srgbClr val="000000"/>
                    </a:solidFill>
                    <a:latin typeface="Calibri" charset="0"/>
                  </a:rPr>
                  <a:t> </a:t>
                </a:r>
                <a:r>
                  <a:rPr lang="es-ES" sz="1400" i="1" dirty="0">
                    <a:solidFill>
                      <a:srgbClr val="000000"/>
                    </a:solidFill>
                    <a:latin typeface="Calibri" charset="0"/>
                  </a:rPr>
                  <a:t>in </a:t>
                </a:r>
                <a:r>
                  <a:rPr lang="es-ES" sz="1400" i="1" dirty="0" err="1">
                    <a:solidFill>
                      <a:srgbClr val="000000"/>
                    </a:solidFill>
                    <a:latin typeface="Calibri" charset="0"/>
                  </a:rPr>
                  <a:t>silico</a:t>
                </a:r>
                <a:endParaRPr lang="es-ES" sz="1400" i="1" dirty="0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grpSp>
            <p:nvGrpSpPr>
              <p:cNvPr id="23577" name="Group 67"/>
              <p:cNvGrpSpPr>
                <a:grpSpLocks/>
              </p:cNvGrpSpPr>
              <p:nvPr/>
            </p:nvGrpSpPr>
            <p:grpSpPr bwMode="auto">
              <a:xfrm>
                <a:off x="3669" y="3452"/>
                <a:ext cx="753" cy="64"/>
                <a:chOff x="3715" y="3339"/>
                <a:chExt cx="753" cy="64"/>
              </a:xfrm>
            </p:grpSpPr>
            <p:sp>
              <p:nvSpPr>
                <p:cNvPr id="143428" name="Line 68"/>
                <p:cNvSpPr>
                  <a:spLocks noChangeShapeType="1"/>
                </p:cNvSpPr>
                <p:nvPr/>
              </p:nvSpPr>
              <p:spPr bwMode="auto">
                <a:xfrm>
                  <a:off x="3715" y="3339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  <p:sp>
              <p:nvSpPr>
                <p:cNvPr id="143429" name="Line 69"/>
                <p:cNvSpPr>
                  <a:spLocks noChangeShapeType="1"/>
                </p:cNvSpPr>
                <p:nvPr/>
              </p:nvSpPr>
              <p:spPr bwMode="auto">
                <a:xfrm>
                  <a:off x="3893" y="3373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  <p:sp>
              <p:nvSpPr>
                <p:cNvPr id="143430" name="Line 70"/>
                <p:cNvSpPr>
                  <a:spLocks noChangeShapeType="1"/>
                </p:cNvSpPr>
                <p:nvPr/>
              </p:nvSpPr>
              <p:spPr bwMode="auto">
                <a:xfrm>
                  <a:off x="4150" y="3403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s-ES">
                    <a:solidFill>
                      <a:srgbClr val="000000"/>
                    </a:solidFill>
                    <a:latin typeface="Calibri" charset="0"/>
                  </a:endParaRPr>
                </a:p>
              </p:txBody>
            </p:sp>
          </p:grpSp>
          <p:sp>
            <p:nvSpPr>
              <p:cNvPr id="143431" name="Line 71"/>
              <p:cNvSpPr>
                <a:spLocks noChangeShapeType="1"/>
              </p:cNvSpPr>
              <p:nvPr/>
            </p:nvSpPr>
            <p:spPr bwMode="auto">
              <a:xfrm rot="5400000">
                <a:off x="3970" y="2573"/>
                <a:ext cx="1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32" name="Line 72"/>
              <p:cNvSpPr>
                <a:spLocks noChangeShapeType="1"/>
              </p:cNvSpPr>
              <p:nvPr/>
            </p:nvSpPr>
            <p:spPr bwMode="auto">
              <a:xfrm rot="-16200000">
                <a:off x="3982" y="3320"/>
                <a:ext cx="1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3433" name="AutoShape 73"/>
              <p:cNvSpPr>
                <a:spLocks noChangeArrowheads="1"/>
              </p:cNvSpPr>
              <p:nvPr/>
            </p:nvSpPr>
            <p:spPr bwMode="auto">
              <a:xfrm>
                <a:off x="3546" y="2076"/>
                <a:ext cx="998" cy="1769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pic>
            <p:nvPicPr>
              <p:cNvPr id="143759" name="Picture 39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66" t="52338" r="6949"/>
              <a:stretch>
                <a:fillRect/>
              </a:stretch>
            </p:blipFill>
            <p:spPr bwMode="auto">
              <a:xfrm>
                <a:off x="3760" y="2229"/>
                <a:ext cx="544" cy="2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43760" name="Text Box 400"/>
          <p:cNvSpPr txBox="1">
            <a:spLocks noChangeArrowheads="1"/>
          </p:cNvSpPr>
          <p:nvPr/>
        </p:nvSpPr>
        <p:spPr bwMode="auto">
          <a:xfrm>
            <a:off x="3070225" y="2119313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000000"/>
                </a:solidFill>
                <a:latin typeface="Arial Rounded MT Bold" charset="0"/>
              </a:rPr>
              <a:t>A</a:t>
            </a:r>
          </a:p>
        </p:txBody>
      </p:sp>
      <p:sp>
        <p:nvSpPr>
          <p:cNvPr id="143761" name="Text Box 401"/>
          <p:cNvSpPr txBox="1">
            <a:spLocks noChangeArrowheads="1"/>
          </p:cNvSpPr>
          <p:nvPr/>
        </p:nvSpPr>
        <p:spPr bwMode="auto">
          <a:xfrm>
            <a:off x="6229350" y="2112963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000000"/>
                </a:solidFill>
                <a:latin typeface="Arial Rounded MT Bold" charset="0"/>
              </a:rPr>
              <a:t>B</a:t>
            </a:r>
          </a:p>
        </p:txBody>
      </p:sp>
      <p:sp>
        <p:nvSpPr>
          <p:cNvPr id="143763" name="AutoShape 403"/>
          <p:cNvSpPr>
            <a:spLocks noChangeArrowheads="1"/>
          </p:cNvSpPr>
          <p:nvPr/>
        </p:nvSpPr>
        <p:spPr bwMode="auto">
          <a:xfrm>
            <a:off x="1749425" y="257175"/>
            <a:ext cx="5595938" cy="579438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3764" name="Text Box 404"/>
          <p:cNvSpPr txBox="1">
            <a:spLocks noChangeArrowheads="1"/>
          </p:cNvSpPr>
          <p:nvPr/>
        </p:nvSpPr>
        <p:spPr bwMode="auto">
          <a:xfrm>
            <a:off x="1774825" y="304800"/>
            <a:ext cx="554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83636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s-ES" sz="2400">
                <a:solidFill>
                  <a:srgbClr val="FFFFFF"/>
                </a:solidFill>
              </a:rPr>
              <a:t>Sequencing of the metagenomic DNA</a:t>
            </a: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2498725" y="2478088"/>
            <a:ext cx="1439863" cy="503237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3371" name="Rectangle 11"/>
          <p:cNvSpPr>
            <a:spLocks noChangeArrowheads="1"/>
          </p:cNvSpPr>
          <p:nvPr/>
        </p:nvSpPr>
        <p:spPr bwMode="auto">
          <a:xfrm rot="-21600000">
            <a:off x="2493963" y="2436813"/>
            <a:ext cx="15128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>
                <a:solidFill>
                  <a:srgbClr val="000000"/>
                </a:solidFill>
                <a:latin typeface="Calibri" charset="0"/>
              </a:rPr>
              <a:t>Metagenomic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7901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976" y="76066"/>
            <a:ext cx="8352928" cy="1143000"/>
          </a:xfrm>
        </p:spPr>
        <p:txBody>
          <a:bodyPr/>
          <a:lstStyle/>
          <a:p>
            <a:r>
              <a:rPr lang="en-GB" dirty="0" smtClean="0"/>
              <a:t>Venter et al, Science 2004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352928" cy="316835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Microorganisms collected from the Sargasso Sea in Bermuda</a:t>
            </a:r>
          </a:p>
          <a:p>
            <a:endParaRPr lang="en-GB" dirty="0"/>
          </a:p>
          <a:p>
            <a:r>
              <a:rPr lang="en-GB" dirty="0" err="1" smtClean="0"/>
              <a:t>Metagenomic</a:t>
            </a:r>
            <a:r>
              <a:rPr lang="en-GB" dirty="0" smtClean="0"/>
              <a:t> DNA is fractionated and libraries constructed with 2-6kb inserts</a:t>
            </a:r>
          </a:p>
          <a:p>
            <a:endParaRPr lang="en-GB" dirty="0"/>
          </a:p>
          <a:p>
            <a:r>
              <a:rPr lang="en-GB" dirty="0" smtClean="0"/>
              <a:t>The prepared </a:t>
            </a:r>
            <a:r>
              <a:rPr lang="en-GB" dirty="0"/>
              <a:t>plasmid clones were sequenced </a:t>
            </a:r>
            <a:r>
              <a:rPr lang="en-GB" dirty="0" smtClean="0"/>
              <a:t>from both </a:t>
            </a:r>
            <a:r>
              <a:rPr lang="en-GB" dirty="0"/>
              <a:t>ends to provide paired-end reads </a:t>
            </a:r>
            <a:r>
              <a:rPr lang="en-GB" dirty="0" smtClean="0"/>
              <a:t>on an ABI </a:t>
            </a:r>
            <a:r>
              <a:rPr lang="en-GB" dirty="0"/>
              <a:t>3730XL DNA </a:t>
            </a:r>
            <a:r>
              <a:rPr lang="en-GB" dirty="0" smtClean="0"/>
              <a:t>sequencer </a:t>
            </a:r>
            <a:r>
              <a:rPr lang="en-GB" dirty="0"/>
              <a:t>(Applied </a:t>
            </a:r>
            <a:r>
              <a:rPr lang="en-GB" dirty="0" smtClean="0"/>
              <a:t>Biosystems)</a:t>
            </a:r>
          </a:p>
          <a:p>
            <a:endParaRPr lang="en-GB" dirty="0" smtClean="0"/>
          </a:p>
          <a:p>
            <a:r>
              <a:rPr lang="en-GB" dirty="0"/>
              <a:t>A total of 1.045 billion base pairs of </a:t>
            </a:r>
            <a:r>
              <a:rPr lang="en-GB" dirty="0" smtClean="0"/>
              <a:t>non-redundant </a:t>
            </a:r>
            <a:r>
              <a:rPr lang="en-GB" dirty="0"/>
              <a:t>sequence was generated, annotated, and </a:t>
            </a:r>
            <a:r>
              <a:rPr lang="en-GB" dirty="0" smtClean="0"/>
              <a:t>analysed </a:t>
            </a:r>
            <a:r>
              <a:rPr lang="en-GB" dirty="0"/>
              <a:t>to elucidate the gene content, diversity, and relative abundance of the organisms within these environmental </a:t>
            </a:r>
            <a:r>
              <a:rPr lang="en-GB" dirty="0" smtClean="0"/>
              <a:t>samples</a:t>
            </a:r>
          </a:p>
          <a:p>
            <a:endParaRPr lang="en-GB" dirty="0" smtClean="0"/>
          </a:p>
          <a:p>
            <a:r>
              <a:rPr lang="en-GB" dirty="0" smtClean="0"/>
              <a:t>These </a:t>
            </a:r>
            <a:r>
              <a:rPr lang="en-GB" dirty="0"/>
              <a:t>data are estimated to derive from at least 1800 genomic species based on sequence relatedness, including 148 previously unknown bacterial </a:t>
            </a:r>
            <a:r>
              <a:rPr lang="en-GB" dirty="0" err="1" smtClean="0"/>
              <a:t>phylotypes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have identified over 1.2 million previously unknown genes represented in these samples, including more than 782 new rhodopsin-like photoreceptors. Variation in species present and stoichiometry suggests substantial oceanic microbial </a:t>
            </a:r>
            <a:r>
              <a:rPr lang="en-GB" dirty="0" smtClean="0"/>
              <a:t>diversity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54640"/>
            <a:ext cx="3672424" cy="1734200"/>
          </a:xfrm>
          <a:prstGeom prst="rect">
            <a:avLst/>
          </a:prstGeom>
          <a:noFill/>
          <a:ln w="28575">
            <a:solidFill>
              <a:srgbClr val="00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8" name="Picture 2" descr="http://www.ilike2learn.com/ilike2learn/seamaps/SargassoSe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764704"/>
            <a:ext cx="2642769" cy="135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https://d2ufo47lrtsv5s.cloudfront.net/content/sci/304/5667/66/F6.large.jpg?width=800&amp;height=600&amp;carouse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2" y="188640"/>
            <a:ext cx="4176464" cy="30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82344" y="777642"/>
            <a:ext cx="49597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The relative contribution of organisms from different major phylogenetic groups (</a:t>
            </a:r>
            <a:r>
              <a:rPr lang="en-GB" sz="1000" dirty="0" err="1"/>
              <a:t>phylotypes</a:t>
            </a:r>
            <a:r>
              <a:rPr lang="en-GB" sz="1000" dirty="0"/>
              <a:t>) was measured using multiple phylogenetic markers that have been used previously in phylogenetic studies of prokaryotes</a:t>
            </a:r>
          </a:p>
        </p:txBody>
      </p:sp>
      <p:pic>
        <p:nvPicPr>
          <p:cNvPr id="9" name="Picture 4" descr="https://d2ufo47lrtsv5s.cloudfront.net/content/sci/304/5667/66/F7.large.jpg?width=800&amp;height=600&amp;carouse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9" y="3501008"/>
            <a:ext cx="3110253" cy="31973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18562" y="4005064"/>
            <a:ext cx="58547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Phylogenetic tree of </a:t>
            </a:r>
            <a:r>
              <a:rPr lang="en-GB" sz="1000" dirty="0" err="1" smtClean="0"/>
              <a:t>rhodopsinlike</a:t>
            </a:r>
            <a:r>
              <a:rPr lang="en-GB" sz="1000" dirty="0" smtClean="0"/>
              <a:t> genes in the Sargasso Sea data with all homologs of these genes in </a:t>
            </a:r>
            <a:r>
              <a:rPr lang="en-GB" sz="1000" dirty="0" err="1" smtClean="0"/>
              <a:t>GenBank</a:t>
            </a:r>
            <a:r>
              <a:rPr lang="en-GB" sz="1000" dirty="0" smtClean="0"/>
              <a:t>. </a:t>
            </a:r>
          </a:p>
          <a:p>
            <a:endParaRPr lang="en-GB" sz="1000" dirty="0"/>
          </a:p>
          <a:p>
            <a:r>
              <a:rPr lang="en-GB" sz="1000" dirty="0" smtClean="0"/>
              <a:t>The sequences are coloured according to the type of sample in which they were found: </a:t>
            </a:r>
          </a:p>
          <a:p>
            <a:endParaRPr lang="en-GB" sz="1000" dirty="0"/>
          </a:p>
          <a:p>
            <a:r>
              <a:rPr lang="en-GB" sz="1000" dirty="0" smtClean="0"/>
              <a:t>	Blue - cultured species</a:t>
            </a:r>
          </a:p>
          <a:p>
            <a:r>
              <a:rPr lang="en-GB" sz="1000" dirty="0" smtClean="0"/>
              <a:t>	Red - sequences from uncultured species</a:t>
            </a:r>
          </a:p>
          <a:p>
            <a:r>
              <a:rPr lang="en-GB" sz="1000" dirty="0" smtClean="0"/>
              <a:t>	Yellow </a:t>
            </a:r>
            <a:r>
              <a:rPr lang="en-GB" sz="1000" dirty="0"/>
              <a:t>- sequences from uncultured organisms in other environmental samples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88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AutoShape 2"/>
          <p:cNvSpPr>
            <a:spLocks noChangeArrowheads="1"/>
          </p:cNvSpPr>
          <p:nvPr/>
        </p:nvSpPr>
        <p:spPr bwMode="auto">
          <a:xfrm>
            <a:off x="3433763" y="935038"/>
            <a:ext cx="2330450" cy="4365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E9292">
                  <a:alpha val="72000"/>
                </a:srgbClr>
              </a:gs>
              <a:gs pos="100000">
                <a:srgbClr val="DE9292">
                  <a:gamma/>
                  <a:shade val="53333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5411" name="AutoShape 3"/>
          <p:cNvSpPr>
            <a:spLocks noChangeArrowheads="1"/>
          </p:cNvSpPr>
          <p:nvPr/>
        </p:nvSpPr>
        <p:spPr bwMode="auto">
          <a:xfrm>
            <a:off x="574675" y="207963"/>
            <a:ext cx="8099425" cy="544512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338138" y="234950"/>
            <a:ext cx="86979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83636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</a:rPr>
              <a:t>Construction of metagenomic libraries for functional analysis</a:t>
            </a:r>
            <a:endParaRPr lang="es-ES" sz="2400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3525838" y="974725"/>
            <a:ext cx="219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</a:rPr>
              <a:t>Environmental</a:t>
            </a:r>
            <a:r>
              <a:rPr lang="es-ES" dirty="0">
                <a:solidFill>
                  <a:srgbClr val="FFFFFF"/>
                </a:solidFill>
              </a:rPr>
              <a:t> DNA</a:t>
            </a:r>
          </a:p>
        </p:txBody>
      </p:sp>
      <p:grpSp>
        <p:nvGrpSpPr>
          <p:cNvPr id="145414" name="Group 6"/>
          <p:cNvGrpSpPr>
            <a:grpSpLocks/>
          </p:cNvGrpSpPr>
          <p:nvPr/>
        </p:nvGrpSpPr>
        <p:grpSpPr bwMode="auto">
          <a:xfrm>
            <a:off x="4608513" y="1447800"/>
            <a:ext cx="3419475" cy="1009650"/>
            <a:chOff x="2903" y="912"/>
            <a:chExt cx="2154" cy="636"/>
          </a:xfrm>
        </p:grpSpPr>
        <p:grpSp>
          <p:nvGrpSpPr>
            <p:cNvPr id="21552" name="Group 7"/>
            <p:cNvGrpSpPr>
              <a:grpSpLocks/>
            </p:cNvGrpSpPr>
            <p:nvPr/>
          </p:nvGrpSpPr>
          <p:grpSpPr bwMode="auto">
            <a:xfrm>
              <a:off x="2903" y="1370"/>
              <a:ext cx="995" cy="178"/>
              <a:chOff x="2640" y="1453"/>
              <a:chExt cx="1248" cy="288"/>
            </a:xfrm>
          </p:grpSpPr>
          <p:sp>
            <p:nvSpPr>
              <p:cNvPr id="145416" name="AutoShape 8" descr="Onda"/>
              <p:cNvSpPr>
                <a:spLocks noChangeArrowheads="1"/>
              </p:cNvSpPr>
              <p:nvPr/>
            </p:nvSpPr>
            <p:spPr bwMode="auto">
              <a:xfrm flipV="1">
                <a:off x="2737" y="1597"/>
                <a:ext cx="479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5417" name="AutoShape 9" descr="Onda"/>
              <p:cNvSpPr>
                <a:spLocks noChangeArrowheads="1"/>
              </p:cNvSpPr>
              <p:nvPr/>
            </p:nvSpPr>
            <p:spPr bwMode="auto">
              <a:xfrm flipV="1">
                <a:off x="2640" y="1453"/>
                <a:ext cx="431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5418" name="AutoShape 10" descr="Onda"/>
              <p:cNvSpPr>
                <a:spLocks noChangeArrowheads="1"/>
              </p:cNvSpPr>
              <p:nvPr/>
            </p:nvSpPr>
            <p:spPr bwMode="auto">
              <a:xfrm>
                <a:off x="3216" y="1453"/>
                <a:ext cx="672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5419" name="AutoShape 11" descr="Onda"/>
              <p:cNvSpPr>
                <a:spLocks noChangeArrowheads="1"/>
              </p:cNvSpPr>
              <p:nvPr/>
            </p:nvSpPr>
            <p:spPr bwMode="auto">
              <a:xfrm>
                <a:off x="3360" y="1646"/>
                <a:ext cx="384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sp>
          <p:nvSpPr>
            <p:cNvPr id="145420" name="Text Box 12"/>
            <p:cNvSpPr txBox="1">
              <a:spLocks noChangeArrowheads="1"/>
            </p:cNvSpPr>
            <p:nvPr/>
          </p:nvSpPr>
          <p:spPr bwMode="auto">
            <a:xfrm>
              <a:off x="4076" y="1331"/>
              <a:ext cx="98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alibri" charset="0"/>
                </a:rPr>
                <a:t>insert</a:t>
              </a:r>
              <a:endParaRPr lang="es-ES" sz="16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5421" name="Text Box 13"/>
            <p:cNvSpPr txBox="1">
              <a:spLocks noChangeArrowheads="1"/>
            </p:cNvSpPr>
            <p:nvPr/>
          </p:nvSpPr>
          <p:spPr bwMode="auto">
            <a:xfrm>
              <a:off x="3147" y="940"/>
              <a:ext cx="15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alibri" charset="0"/>
                </a:rPr>
                <a:t>fragmentation</a:t>
              </a:r>
              <a:endParaRPr lang="es-ES" sz="16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5422" name="AutoShape 14"/>
            <p:cNvSpPr>
              <a:spLocks noChangeArrowheads="1"/>
            </p:cNvSpPr>
            <p:nvPr/>
          </p:nvSpPr>
          <p:spPr bwMode="auto">
            <a:xfrm rot="5400000">
              <a:off x="2941" y="1043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pSp>
        <p:nvGrpSpPr>
          <p:cNvPr id="145423" name="Group 15"/>
          <p:cNvGrpSpPr>
            <a:grpSpLocks/>
          </p:cNvGrpSpPr>
          <p:nvPr/>
        </p:nvGrpSpPr>
        <p:grpSpPr bwMode="auto">
          <a:xfrm>
            <a:off x="812800" y="2592388"/>
            <a:ext cx="7550150" cy="1244600"/>
            <a:chOff x="512" y="1633"/>
            <a:chExt cx="4756" cy="784"/>
          </a:xfrm>
        </p:grpSpPr>
        <p:grpSp>
          <p:nvGrpSpPr>
            <p:cNvPr id="21544" name="Group 16"/>
            <p:cNvGrpSpPr>
              <a:grpSpLocks/>
            </p:cNvGrpSpPr>
            <p:nvPr/>
          </p:nvGrpSpPr>
          <p:grpSpPr bwMode="auto">
            <a:xfrm>
              <a:off x="2820" y="2050"/>
              <a:ext cx="2448" cy="253"/>
              <a:chOff x="2928" y="2400"/>
              <a:chExt cx="2448" cy="253"/>
            </a:xfrm>
          </p:grpSpPr>
          <p:sp>
            <p:nvSpPr>
              <p:cNvPr id="145425" name="AutoShape 17"/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864" cy="2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ES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45426" name="Text Box 18"/>
              <p:cNvSpPr txBox="1">
                <a:spLocks noChangeArrowheads="1"/>
              </p:cNvSpPr>
              <p:nvPr/>
            </p:nvSpPr>
            <p:spPr bwMode="auto">
              <a:xfrm>
                <a:off x="3984" y="2400"/>
                <a:ext cx="139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solidFill>
                      <a:srgbClr val="000000"/>
                    </a:solidFill>
                    <a:latin typeface="Calibri" charset="0"/>
                  </a:rPr>
                  <a:t>Host: </a:t>
                </a:r>
                <a:r>
                  <a:rPr lang="es-ES" sz="1600" i="1">
                    <a:solidFill>
                      <a:srgbClr val="000000"/>
                    </a:solidFill>
                    <a:latin typeface="Calibri" charset="0"/>
                  </a:rPr>
                  <a:t>E</a:t>
                </a:r>
                <a:r>
                  <a:rPr lang="en-US" sz="1600" i="1">
                    <a:solidFill>
                      <a:srgbClr val="000000"/>
                    </a:solidFill>
                    <a:latin typeface="Calibri" charset="0"/>
                  </a:rPr>
                  <a:t>scherichia</a:t>
                </a:r>
                <a:r>
                  <a:rPr lang="es-ES" sz="1600" i="1">
                    <a:solidFill>
                      <a:srgbClr val="000000"/>
                    </a:solidFill>
                    <a:latin typeface="Calibri" charset="0"/>
                  </a:rPr>
                  <a:t> coli</a:t>
                </a:r>
                <a:endParaRPr lang="es-ES" sz="1600">
                  <a:solidFill>
                    <a:srgbClr val="000000"/>
                  </a:solidFill>
                  <a:latin typeface="Calibri" charset="0"/>
                </a:endParaRPr>
              </a:p>
            </p:txBody>
          </p:sp>
        </p:grpSp>
        <p:grpSp>
          <p:nvGrpSpPr>
            <p:cNvPr id="21545" name="Group 19"/>
            <p:cNvGrpSpPr>
              <a:grpSpLocks/>
            </p:cNvGrpSpPr>
            <p:nvPr/>
          </p:nvGrpSpPr>
          <p:grpSpPr bwMode="auto">
            <a:xfrm>
              <a:off x="1586" y="1937"/>
              <a:ext cx="528" cy="480"/>
              <a:chOff x="1056" y="2112"/>
              <a:chExt cx="576" cy="576"/>
            </a:xfrm>
          </p:grpSpPr>
          <p:sp>
            <p:nvSpPr>
              <p:cNvPr id="145428" name="AutoShape 2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576" cy="576"/>
              </a:xfrm>
              <a:custGeom>
                <a:avLst/>
                <a:gdLst>
                  <a:gd name="T0" fmla="*/ 288 w 21600"/>
                  <a:gd name="T1" fmla="*/ 0 h 21600"/>
                  <a:gd name="T2" fmla="*/ 177 w 21600"/>
                  <a:gd name="T3" fmla="*/ 508 h 21600"/>
                  <a:gd name="T4" fmla="*/ 288 w 21600"/>
                  <a:gd name="T5" fmla="*/ 83 h 21600"/>
                  <a:gd name="T6" fmla="*/ 399 w 21600"/>
                  <a:gd name="T7" fmla="*/ 50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1938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350" y="17662"/>
                    </a:moveTo>
                    <a:cubicBezTo>
                      <a:pt x="4756" y="16358"/>
                      <a:pt x="3119" y="13703"/>
                      <a:pt x="3119" y="10800"/>
                    </a:cubicBezTo>
                    <a:cubicBezTo>
                      <a:pt x="3119" y="6557"/>
                      <a:pt x="6557" y="3119"/>
                      <a:pt x="10800" y="3119"/>
                    </a:cubicBezTo>
                    <a:cubicBezTo>
                      <a:pt x="15042" y="3119"/>
                      <a:pt x="18481" y="6557"/>
                      <a:pt x="18481" y="10800"/>
                    </a:cubicBezTo>
                    <a:cubicBezTo>
                      <a:pt x="18480" y="13703"/>
                      <a:pt x="16843" y="16358"/>
                      <a:pt x="14249" y="17662"/>
                    </a:cubicBezTo>
                    <a:lnTo>
                      <a:pt x="15650" y="20449"/>
                    </a:lnTo>
                    <a:cubicBezTo>
                      <a:pt x="19298" y="18615"/>
                      <a:pt x="21600" y="14882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882"/>
                      <a:pt x="2301" y="18615"/>
                      <a:pt x="5949" y="20449"/>
                    </a:cubicBezTo>
                    <a:lnTo>
                      <a:pt x="7350" y="1766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mtClean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429" name="AutoShape 21" descr="Onda"/>
              <p:cNvSpPr>
                <a:spLocks noChangeArrowheads="1"/>
              </p:cNvSpPr>
              <p:nvPr/>
            </p:nvSpPr>
            <p:spPr bwMode="auto">
              <a:xfrm flipV="1">
                <a:off x="1056" y="2160"/>
                <a:ext cx="576" cy="528"/>
              </a:xfrm>
              <a:custGeom>
                <a:avLst/>
                <a:gdLst>
                  <a:gd name="T0" fmla="*/ 288 w 21600"/>
                  <a:gd name="T1" fmla="*/ 0 h 21600"/>
                  <a:gd name="T2" fmla="*/ 162 w 21600"/>
                  <a:gd name="T3" fmla="*/ 78 h 21600"/>
                  <a:gd name="T4" fmla="*/ 288 w 21600"/>
                  <a:gd name="T5" fmla="*/ 90 h 21600"/>
                  <a:gd name="T6" fmla="*/ 414 w 21600"/>
                  <a:gd name="T7" fmla="*/ 7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450 w 21600"/>
                  <a:gd name="T13" fmla="*/ 0 h 21600"/>
                  <a:gd name="T14" fmla="*/ 18150 w 21600"/>
                  <a:gd name="T15" fmla="*/ 560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049" y="4745"/>
                    </a:moveTo>
                    <a:cubicBezTo>
                      <a:pt x="8175" y="4047"/>
                      <a:pt x="9474" y="3677"/>
                      <a:pt x="10800" y="3677"/>
                    </a:cubicBezTo>
                    <a:cubicBezTo>
                      <a:pt x="12125" y="3677"/>
                      <a:pt x="13424" y="4047"/>
                      <a:pt x="14550" y="4745"/>
                    </a:cubicBezTo>
                    <a:lnTo>
                      <a:pt x="16487" y="1618"/>
                    </a:lnTo>
                    <a:cubicBezTo>
                      <a:pt x="14779" y="560"/>
                      <a:pt x="12809" y="0"/>
                      <a:pt x="10799" y="0"/>
                    </a:cubicBezTo>
                    <a:cubicBezTo>
                      <a:pt x="8790" y="0"/>
                      <a:pt x="6820" y="560"/>
                      <a:pt x="5112" y="1618"/>
                    </a:cubicBezTo>
                    <a:lnTo>
                      <a:pt x="7049" y="4745"/>
                    </a:lnTo>
                    <a:close/>
                  </a:path>
                </a:pathLst>
              </a:cu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mtClean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5430" name="Text Box 22"/>
            <p:cNvSpPr txBox="1">
              <a:spLocks noChangeArrowheads="1"/>
            </p:cNvSpPr>
            <p:nvPr/>
          </p:nvSpPr>
          <p:spPr bwMode="auto">
            <a:xfrm>
              <a:off x="512" y="2033"/>
              <a:ext cx="94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alibri" charset="0"/>
                </a:rPr>
                <a:t>recombinant </a:t>
              </a:r>
            </a:p>
            <a:p>
              <a:pPr fontAlgn="base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000000"/>
                  </a:solidFill>
                  <a:latin typeface="Calibri" charset="0"/>
                </a:rPr>
                <a:t>vectors</a:t>
              </a:r>
              <a:endParaRPr lang="es-ES" sz="16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 rot="5400000">
              <a:off x="2372" y="1757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pSp>
        <p:nvGrpSpPr>
          <p:cNvPr id="145465" name="Group 57"/>
          <p:cNvGrpSpPr>
            <a:grpSpLocks/>
          </p:cNvGrpSpPr>
          <p:nvPr/>
        </p:nvGrpSpPr>
        <p:grpSpPr bwMode="auto">
          <a:xfrm>
            <a:off x="812800" y="1952625"/>
            <a:ext cx="3381375" cy="695325"/>
            <a:chOff x="512" y="1230"/>
            <a:chExt cx="2130" cy="438"/>
          </a:xfrm>
        </p:grpSpPr>
        <p:grpSp>
          <p:nvGrpSpPr>
            <p:cNvPr id="21540" name="Group 58"/>
            <p:cNvGrpSpPr>
              <a:grpSpLocks/>
            </p:cNvGrpSpPr>
            <p:nvPr/>
          </p:nvGrpSpPr>
          <p:grpSpPr bwMode="auto">
            <a:xfrm>
              <a:off x="512" y="1230"/>
              <a:ext cx="1566" cy="438"/>
              <a:chOff x="512" y="1230"/>
              <a:chExt cx="1566" cy="438"/>
            </a:xfrm>
          </p:grpSpPr>
          <p:sp>
            <p:nvSpPr>
              <p:cNvPr id="145467" name="AutoShape 59"/>
              <p:cNvSpPr>
                <a:spLocks noChangeArrowheads="1"/>
              </p:cNvSpPr>
              <p:nvPr/>
            </p:nvSpPr>
            <p:spPr bwMode="auto">
              <a:xfrm>
                <a:off x="1598" y="1236"/>
                <a:ext cx="480" cy="432"/>
              </a:xfrm>
              <a:custGeom>
                <a:avLst/>
                <a:gdLst>
                  <a:gd name="T0" fmla="*/ 240 w 21600"/>
                  <a:gd name="T1" fmla="*/ 0 h 21600"/>
                  <a:gd name="T2" fmla="*/ 148 w 21600"/>
                  <a:gd name="T3" fmla="*/ 381 h 21600"/>
                  <a:gd name="T4" fmla="*/ 240 w 21600"/>
                  <a:gd name="T5" fmla="*/ 62 h 21600"/>
                  <a:gd name="T6" fmla="*/ 332 w 21600"/>
                  <a:gd name="T7" fmla="*/ 38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1935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350" y="17662"/>
                    </a:moveTo>
                    <a:cubicBezTo>
                      <a:pt x="4756" y="16358"/>
                      <a:pt x="3119" y="13703"/>
                      <a:pt x="3119" y="10800"/>
                    </a:cubicBezTo>
                    <a:cubicBezTo>
                      <a:pt x="3119" y="6557"/>
                      <a:pt x="6557" y="3119"/>
                      <a:pt x="10800" y="3119"/>
                    </a:cubicBezTo>
                    <a:cubicBezTo>
                      <a:pt x="15042" y="3119"/>
                      <a:pt x="18481" y="6557"/>
                      <a:pt x="18481" y="10800"/>
                    </a:cubicBezTo>
                    <a:cubicBezTo>
                      <a:pt x="18480" y="13703"/>
                      <a:pt x="16843" y="16358"/>
                      <a:pt x="14249" y="17662"/>
                    </a:cubicBezTo>
                    <a:lnTo>
                      <a:pt x="15650" y="20449"/>
                    </a:lnTo>
                    <a:cubicBezTo>
                      <a:pt x="19298" y="18615"/>
                      <a:pt x="21600" y="14882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882"/>
                      <a:pt x="2301" y="18615"/>
                      <a:pt x="5949" y="20449"/>
                    </a:cubicBezTo>
                    <a:lnTo>
                      <a:pt x="7350" y="1766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mtClean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468" name="Text Box 60"/>
              <p:cNvSpPr txBox="1">
                <a:spLocks noChangeArrowheads="1"/>
              </p:cNvSpPr>
              <p:nvPr/>
            </p:nvSpPr>
            <p:spPr bwMode="auto">
              <a:xfrm>
                <a:off x="512" y="1230"/>
                <a:ext cx="1104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s-ES" sz="1600" dirty="0">
                  <a:solidFill>
                    <a:srgbClr val="000000"/>
                  </a:solidFill>
                  <a:latin typeface="Calibri" charset="0"/>
                </a:endParaRPr>
              </a:p>
              <a:p>
                <a:pPr fontAlgn="base">
                  <a:lnSpc>
                    <a:spcPct val="5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s-ES" sz="1600" dirty="0">
                    <a:solidFill>
                      <a:srgbClr val="000000"/>
                    </a:solidFill>
                    <a:latin typeface="Calibri" charset="0"/>
                  </a:rPr>
                  <a:t>vector</a:t>
                </a:r>
              </a:p>
            </p:txBody>
          </p:sp>
        </p:grpSp>
        <p:sp>
          <p:nvSpPr>
            <p:cNvPr id="145469" name="Text Box 61"/>
            <p:cNvSpPr txBox="1">
              <a:spLocks noChangeArrowheads="1"/>
            </p:cNvSpPr>
            <p:nvPr/>
          </p:nvSpPr>
          <p:spPr bwMode="auto">
            <a:xfrm>
              <a:off x="2414" y="12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DE9292"/>
                      </a:gs>
                      <a:gs pos="100000">
                        <a:srgbClr val="DE9292">
                          <a:gamma/>
                          <a:shade val="66667"/>
                          <a:invGamma/>
                          <a:alpha val="7200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2800">
                  <a:solidFill>
                    <a:srgbClr val="000000"/>
                  </a:solidFill>
                  <a:latin typeface="Calibri" charset="0"/>
                </a:rPr>
                <a:t>+</a:t>
              </a:r>
            </a:p>
          </p:txBody>
        </p:sp>
      </p:grpSp>
      <p:grpSp>
        <p:nvGrpSpPr>
          <p:cNvPr id="145478" name="Group 70"/>
          <p:cNvGrpSpPr>
            <a:grpSpLocks/>
          </p:cNvGrpSpPr>
          <p:nvPr/>
        </p:nvGrpSpPr>
        <p:grpSpPr bwMode="auto">
          <a:xfrm>
            <a:off x="3006725" y="3548063"/>
            <a:ext cx="2341563" cy="2198687"/>
            <a:chOff x="1894" y="2235"/>
            <a:chExt cx="1475" cy="1385"/>
          </a:xfrm>
        </p:grpSpPr>
        <p:sp>
          <p:nvSpPr>
            <p:cNvPr id="145458" name="AutoShape 50"/>
            <p:cNvSpPr>
              <a:spLocks noChangeArrowheads="1"/>
            </p:cNvSpPr>
            <p:nvPr/>
          </p:nvSpPr>
          <p:spPr bwMode="auto">
            <a:xfrm rot="5400000">
              <a:off x="2370" y="2359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grpSp>
          <p:nvGrpSpPr>
            <p:cNvPr id="21517" name="Group 66"/>
            <p:cNvGrpSpPr>
              <a:grpSpLocks/>
            </p:cNvGrpSpPr>
            <p:nvPr/>
          </p:nvGrpSpPr>
          <p:grpSpPr bwMode="auto">
            <a:xfrm>
              <a:off x="1894" y="2812"/>
              <a:ext cx="1475" cy="808"/>
              <a:chOff x="1894" y="2812"/>
              <a:chExt cx="1475" cy="808"/>
            </a:xfrm>
          </p:grpSpPr>
          <p:grpSp>
            <p:nvGrpSpPr>
              <p:cNvPr id="21518" name="Group 28"/>
              <p:cNvGrpSpPr>
                <a:grpSpLocks/>
              </p:cNvGrpSpPr>
              <p:nvPr/>
            </p:nvGrpSpPr>
            <p:grpSpPr bwMode="auto">
              <a:xfrm>
                <a:off x="2138" y="2812"/>
                <a:ext cx="909" cy="431"/>
                <a:chOff x="2352" y="3135"/>
                <a:chExt cx="1173" cy="591"/>
              </a:xfrm>
            </p:grpSpPr>
            <p:grpSp>
              <p:nvGrpSpPr>
                <p:cNvPr id="21520" name="Group 29"/>
                <p:cNvGrpSpPr>
                  <a:grpSpLocks/>
                </p:cNvGrpSpPr>
                <p:nvPr/>
              </p:nvGrpSpPr>
              <p:grpSpPr bwMode="auto">
                <a:xfrm>
                  <a:off x="2352" y="3334"/>
                  <a:ext cx="576" cy="94"/>
                  <a:chOff x="2352" y="2976"/>
                  <a:chExt cx="768" cy="144"/>
                </a:xfrm>
              </p:grpSpPr>
              <p:sp>
                <p:nvSpPr>
                  <p:cNvPr id="145438" name="AutoShape 30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976"/>
                    <a:ext cx="766" cy="14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grpSp>
                <p:nvGrpSpPr>
                  <p:cNvPr id="21537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496" y="2997"/>
                    <a:ext cx="96" cy="96"/>
                    <a:chOff x="1056" y="1968"/>
                    <a:chExt cx="576" cy="576"/>
                  </a:xfrm>
                </p:grpSpPr>
                <p:sp>
                  <p:nvSpPr>
                    <p:cNvPr id="145440" name="AutoShap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9" y="1966"/>
                      <a:ext cx="568" cy="580"/>
                    </a:xfrm>
                    <a:custGeom>
                      <a:avLst/>
                      <a:gdLst>
                        <a:gd name="T0" fmla="*/ 284 w 21600"/>
                        <a:gd name="T1" fmla="*/ 0 h 21600"/>
                        <a:gd name="T2" fmla="*/ 175 w 21600"/>
                        <a:gd name="T3" fmla="*/ 512 h 21600"/>
                        <a:gd name="T4" fmla="*/ 284 w 21600"/>
                        <a:gd name="T5" fmla="*/ 84 h 21600"/>
                        <a:gd name="T6" fmla="*/ 393 w 21600"/>
                        <a:gd name="T7" fmla="*/ 512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600"/>
                        <a:gd name="T13" fmla="*/ 0 h 21600"/>
                        <a:gd name="T14" fmla="*/ 21600 w 21600"/>
                        <a:gd name="T15" fmla="*/ 19366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350" y="17662"/>
                          </a:moveTo>
                          <a:cubicBezTo>
                            <a:pt x="4756" y="16358"/>
                            <a:pt x="3119" y="13703"/>
                            <a:pt x="3119" y="10800"/>
                          </a:cubicBezTo>
                          <a:cubicBezTo>
                            <a:pt x="3119" y="6557"/>
                            <a:pt x="6557" y="3119"/>
                            <a:pt x="10800" y="3119"/>
                          </a:cubicBezTo>
                          <a:cubicBezTo>
                            <a:pt x="15042" y="3119"/>
                            <a:pt x="18481" y="6557"/>
                            <a:pt x="18481" y="10800"/>
                          </a:cubicBezTo>
                          <a:cubicBezTo>
                            <a:pt x="18480" y="13703"/>
                            <a:pt x="16843" y="16358"/>
                            <a:pt x="14249" y="17662"/>
                          </a:cubicBezTo>
                          <a:lnTo>
                            <a:pt x="15650" y="20449"/>
                          </a:lnTo>
                          <a:cubicBezTo>
                            <a:pt x="19298" y="18615"/>
                            <a:pt x="21600" y="14882"/>
                            <a:pt x="21600" y="10800"/>
                          </a:cubicBezTo>
                          <a:cubicBezTo>
                            <a:pt x="21600" y="4835"/>
                            <a:pt x="16764" y="0"/>
                            <a:pt x="10800" y="0"/>
                          </a:cubicBezTo>
                          <a:cubicBezTo>
                            <a:pt x="4835" y="0"/>
                            <a:pt x="0" y="4835"/>
                            <a:pt x="0" y="10800"/>
                          </a:cubicBezTo>
                          <a:cubicBezTo>
                            <a:pt x="-1" y="14882"/>
                            <a:pt x="2301" y="18615"/>
                            <a:pt x="5949" y="20449"/>
                          </a:cubicBezTo>
                          <a:lnTo>
                            <a:pt x="7350" y="1766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441" name="AutoShape 33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059" y="2017"/>
                      <a:ext cx="568" cy="529"/>
                    </a:xfrm>
                    <a:custGeom>
                      <a:avLst/>
                      <a:gdLst>
                        <a:gd name="T0" fmla="*/ 284 w 21600"/>
                        <a:gd name="T1" fmla="*/ 0 h 21600"/>
                        <a:gd name="T2" fmla="*/ 160 w 21600"/>
                        <a:gd name="T3" fmla="*/ 78 h 21600"/>
                        <a:gd name="T4" fmla="*/ 284 w 21600"/>
                        <a:gd name="T5" fmla="*/ 90 h 21600"/>
                        <a:gd name="T6" fmla="*/ 408 w 21600"/>
                        <a:gd name="T7" fmla="*/ 78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3423 w 21600"/>
                        <a:gd name="T13" fmla="*/ 0 h 21600"/>
                        <a:gd name="T14" fmla="*/ 18177 w 21600"/>
                        <a:gd name="T15" fmla="*/ 559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049" y="4745"/>
                          </a:moveTo>
                          <a:cubicBezTo>
                            <a:pt x="8175" y="4047"/>
                            <a:pt x="9474" y="3677"/>
                            <a:pt x="10800" y="3677"/>
                          </a:cubicBezTo>
                          <a:cubicBezTo>
                            <a:pt x="12125" y="3677"/>
                            <a:pt x="13424" y="4047"/>
                            <a:pt x="14550" y="4745"/>
                          </a:cubicBezTo>
                          <a:lnTo>
                            <a:pt x="16487" y="1618"/>
                          </a:lnTo>
                          <a:cubicBezTo>
                            <a:pt x="14779" y="560"/>
                            <a:pt x="12809" y="0"/>
                            <a:pt x="10799" y="0"/>
                          </a:cubicBezTo>
                          <a:cubicBezTo>
                            <a:pt x="8790" y="0"/>
                            <a:pt x="6820" y="560"/>
                            <a:pt x="5112" y="1618"/>
                          </a:cubicBezTo>
                          <a:lnTo>
                            <a:pt x="7049" y="4745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521" name="Group 34"/>
                <p:cNvGrpSpPr>
                  <a:grpSpLocks/>
                </p:cNvGrpSpPr>
                <p:nvPr/>
              </p:nvGrpSpPr>
              <p:grpSpPr bwMode="auto">
                <a:xfrm>
                  <a:off x="2949" y="3449"/>
                  <a:ext cx="576" cy="94"/>
                  <a:chOff x="2352" y="2976"/>
                  <a:chExt cx="768" cy="144"/>
                </a:xfrm>
              </p:grpSpPr>
              <p:sp>
                <p:nvSpPr>
                  <p:cNvPr id="145443" name="AutoShape 35"/>
                  <p:cNvSpPr>
                    <a:spLocks noChangeArrowheads="1"/>
                  </p:cNvSpPr>
                  <p:nvPr/>
                </p:nvSpPr>
                <p:spPr bwMode="auto">
                  <a:xfrm>
                    <a:off x="2354" y="2976"/>
                    <a:ext cx="766" cy="14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grpSp>
                <p:nvGrpSpPr>
                  <p:cNvPr id="2153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2496" y="2997"/>
                    <a:ext cx="96" cy="96"/>
                    <a:chOff x="1056" y="1968"/>
                    <a:chExt cx="576" cy="576"/>
                  </a:xfrm>
                </p:grpSpPr>
                <p:sp>
                  <p:nvSpPr>
                    <p:cNvPr id="145445" name="AutoShap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15" y="1968"/>
                      <a:ext cx="516" cy="580"/>
                    </a:xfrm>
                    <a:custGeom>
                      <a:avLst/>
                      <a:gdLst>
                        <a:gd name="T0" fmla="*/ 258 w 21600"/>
                        <a:gd name="T1" fmla="*/ 0 h 21600"/>
                        <a:gd name="T2" fmla="*/ 159 w 21600"/>
                        <a:gd name="T3" fmla="*/ 512 h 21600"/>
                        <a:gd name="T4" fmla="*/ 258 w 21600"/>
                        <a:gd name="T5" fmla="*/ 84 h 21600"/>
                        <a:gd name="T6" fmla="*/ 357 w 21600"/>
                        <a:gd name="T7" fmla="*/ 512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600"/>
                        <a:gd name="T13" fmla="*/ 0 h 21600"/>
                        <a:gd name="T14" fmla="*/ 21600 w 21600"/>
                        <a:gd name="T15" fmla="*/ 19366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350" y="17662"/>
                          </a:moveTo>
                          <a:cubicBezTo>
                            <a:pt x="4756" y="16358"/>
                            <a:pt x="3119" y="13703"/>
                            <a:pt x="3119" y="10800"/>
                          </a:cubicBezTo>
                          <a:cubicBezTo>
                            <a:pt x="3119" y="6557"/>
                            <a:pt x="6557" y="3119"/>
                            <a:pt x="10800" y="3119"/>
                          </a:cubicBezTo>
                          <a:cubicBezTo>
                            <a:pt x="15042" y="3119"/>
                            <a:pt x="18481" y="6557"/>
                            <a:pt x="18481" y="10800"/>
                          </a:cubicBezTo>
                          <a:cubicBezTo>
                            <a:pt x="18480" y="13703"/>
                            <a:pt x="16843" y="16358"/>
                            <a:pt x="14249" y="17662"/>
                          </a:cubicBezTo>
                          <a:lnTo>
                            <a:pt x="15650" y="20449"/>
                          </a:lnTo>
                          <a:cubicBezTo>
                            <a:pt x="19298" y="18615"/>
                            <a:pt x="21600" y="14882"/>
                            <a:pt x="21600" y="10800"/>
                          </a:cubicBezTo>
                          <a:cubicBezTo>
                            <a:pt x="21600" y="4835"/>
                            <a:pt x="16764" y="0"/>
                            <a:pt x="10800" y="0"/>
                          </a:cubicBezTo>
                          <a:cubicBezTo>
                            <a:pt x="4835" y="0"/>
                            <a:pt x="0" y="4835"/>
                            <a:pt x="0" y="10800"/>
                          </a:cubicBezTo>
                          <a:cubicBezTo>
                            <a:pt x="-1" y="14882"/>
                            <a:pt x="2301" y="18615"/>
                            <a:pt x="5949" y="20449"/>
                          </a:cubicBezTo>
                          <a:lnTo>
                            <a:pt x="7350" y="1766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446" name="AutoShape 38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115" y="2019"/>
                      <a:ext cx="516" cy="529"/>
                    </a:xfrm>
                    <a:custGeom>
                      <a:avLst/>
                      <a:gdLst>
                        <a:gd name="T0" fmla="*/ 258 w 21600"/>
                        <a:gd name="T1" fmla="*/ 0 h 21600"/>
                        <a:gd name="T2" fmla="*/ 145 w 21600"/>
                        <a:gd name="T3" fmla="*/ 78 h 21600"/>
                        <a:gd name="T4" fmla="*/ 258 w 21600"/>
                        <a:gd name="T5" fmla="*/ 90 h 21600"/>
                        <a:gd name="T6" fmla="*/ 371 w 21600"/>
                        <a:gd name="T7" fmla="*/ 78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3433 w 21600"/>
                        <a:gd name="T13" fmla="*/ 0 h 21600"/>
                        <a:gd name="T14" fmla="*/ 18167 w 21600"/>
                        <a:gd name="T15" fmla="*/ 559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049" y="4745"/>
                          </a:moveTo>
                          <a:cubicBezTo>
                            <a:pt x="8175" y="4047"/>
                            <a:pt x="9474" y="3677"/>
                            <a:pt x="10800" y="3677"/>
                          </a:cubicBezTo>
                          <a:cubicBezTo>
                            <a:pt x="12125" y="3677"/>
                            <a:pt x="13424" y="4047"/>
                            <a:pt x="14550" y="4745"/>
                          </a:cubicBezTo>
                          <a:lnTo>
                            <a:pt x="16487" y="1618"/>
                          </a:lnTo>
                          <a:cubicBezTo>
                            <a:pt x="14779" y="560"/>
                            <a:pt x="12809" y="0"/>
                            <a:pt x="10799" y="0"/>
                          </a:cubicBezTo>
                          <a:cubicBezTo>
                            <a:pt x="8790" y="0"/>
                            <a:pt x="6820" y="560"/>
                            <a:pt x="5112" y="1618"/>
                          </a:cubicBezTo>
                          <a:lnTo>
                            <a:pt x="7049" y="4745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522" name="Group 39"/>
                <p:cNvGrpSpPr>
                  <a:grpSpLocks/>
                </p:cNvGrpSpPr>
                <p:nvPr/>
              </p:nvGrpSpPr>
              <p:grpSpPr bwMode="auto">
                <a:xfrm>
                  <a:off x="2759" y="3135"/>
                  <a:ext cx="576" cy="94"/>
                  <a:chOff x="2352" y="2976"/>
                  <a:chExt cx="768" cy="144"/>
                </a:xfrm>
              </p:grpSpPr>
              <p:sp>
                <p:nvSpPr>
                  <p:cNvPr id="145448" name="AutoShape 40"/>
                  <p:cNvSpPr>
                    <a:spLocks noChangeArrowheads="1"/>
                  </p:cNvSpPr>
                  <p:nvPr/>
                </p:nvSpPr>
                <p:spPr bwMode="auto">
                  <a:xfrm>
                    <a:off x="2350" y="2976"/>
                    <a:ext cx="774" cy="14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grpSp>
                <p:nvGrpSpPr>
                  <p:cNvPr id="21529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2496" y="2997"/>
                    <a:ext cx="96" cy="96"/>
                    <a:chOff x="1056" y="1968"/>
                    <a:chExt cx="576" cy="576"/>
                  </a:xfrm>
                </p:grpSpPr>
                <p:sp>
                  <p:nvSpPr>
                    <p:cNvPr id="145450" name="AutoShap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5" y="1968"/>
                      <a:ext cx="578" cy="580"/>
                    </a:xfrm>
                    <a:custGeom>
                      <a:avLst/>
                      <a:gdLst>
                        <a:gd name="T0" fmla="*/ 289 w 21600"/>
                        <a:gd name="T1" fmla="*/ 0 h 21600"/>
                        <a:gd name="T2" fmla="*/ 178 w 21600"/>
                        <a:gd name="T3" fmla="*/ 512 h 21600"/>
                        <a:gd name="T4" fmla="*/ 289 w 21600"/>
                        <a:gd name="T5" fmla="*/ 84 h 21600"/>
                        <a:gd name="T6" fmla="*/ 400 w 21600"/>
                        <a:gd name="T7" fmla="*/ 512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600"/>
                        <a:gd name="T13" fmla="*/ 0 h 21600"/>
                        <a:gd name="T14" fmla="*/ 21600 w 21600"/>
                        <a:gd name="T15" fmla="*/ 19366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350" y="17662"/>
                          </a:moveTo>
                          <a:cubicBezTo>
                            <a:pt x="4756" y="16358"/>
                            <a:pt x="3119" y="13703"/>
                            <a:pt x="3119" y="10800"/>
                          </a:cubicBezTo>
                          <a:cubicBezTo>
                            <a:pt x="3119" y="6557"/>
                            <a:pt x="6557" y="3119"/>
                            <a:pt x="10800" y="3119"/>
                          </a:cubicBezTo>
                          <a:cubicBezTo>
                            <a:pt x="15042" y="3119"/>
                            <a:pt x="18481" y="6557"/>
                            <a:pt x="18481" y="10800"/>
                          </a:cubicBezTo>
                          <a:cubicBezTo>
                            <a:pt x="18480" y="13703"/>
                            <a:pt x="16843" y="16358"/>
                            <a:pt x="14249" y="17662"/>
                          </a:cubicBezTo>
                          <a:lnTo>
                            <a:pt x="15650" y="20449"/>
                          </a:lnTo>
                          <a:cubicBezTo>
                            <a:pt x="19298" y="18615"/>
                            <a:pt x="21600" y="14882"/>
                            <a:pt x="21600" y="10800"/>
                          </a:cubicBezTo>
                          <a:cubicBezTo>
                            <a:pt x="21600" y="4835"/>
                            <a:pt x="16764" y="0"/>
                            <a:pt x="10800" y="0"/>
                          </a:cubicBezTo>
                          <a:cubicBezTo>
                            <a:pt x="4835" y="0"/>
                            <a:pt x="0" y="4835"/>
                            <a:pt x="0" y="10800"/>
                          </a:cubicBezTo>
                          <a:cubicBezTo>
                            <a:pt x="-1" y="14882"/>
                            <a:pt x="2301" y="18615"/>
                            <a:pt x="5949" y="20449"/>
                          </a:cubicBezTo>
                          <a:lnTo>
                            <a:pt x="7350" y="1766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451" name="AutoShape 43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055" y="2018"/>
                      <a:ext cx="578" cy="529"/>
                    </a:xfrm>
                    <a:custGeom>
                      <a:avLst/>
                      <a:gdLst>
                        <a:gd name="T0" fmla="*/ 289 w 21600"/>
                        <a:gd name="T1" fmla="*/ 0 h 21600"/>
                        <a:gd name="T2" fmla="*/ 163 w 21600"/>
                        <a:gd name="T3" fmla="*/ 78 h 21600"/>
                        <a:gd name="T4" fmla="*/ 289 w 21600"/>
                        <a:gd name="T5" fmla="*/ 90 h 21600"/>
                        <a:gd name="T6" fmla="*/ 415 w 21600"/>
                        <a:gd name="T7" fmla="*/ 78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3438 w 21600"/>
                        <a:gd name="T13" fmla="*/ 0 h 21600"/>
                        <a:gd name="T14" fmla="*/ 18162 w 21600"/>
                        <a:gd name="T15" fmla="*/ 559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049" y="4745"/>
                          </a:moveTo>
                          <a:cubicBezTo>
                            <a:pt x="8175" y="4047"/>
                            <a:pt x="9474" y="3677"/>
                            <a:pt x="10800" y="3677"/>
                          </a:cubicBezTo>
                          <a:cubicBezTo>
                            <a:pt x="12125" y="3677"/>
                            <a:pt x="13424" y="4047"/>
                            <a:pt x="14550" y="4745"/>
                          </a:cubicBezTo>
                          <a:lnTo>
                            <a:pt x="16487" y="1618"/>
                          </a:lnTo>
                          <a:cubicBezTo>
                            <a:pt x="14779" y="560"/>
                            <a:pt x="12809" y="0"/>
                            <a:pt x="10799" y="0"/>
                          </a:cubicBezTo>
                          <a:cubicBezTo>
                            <a:pt x="8790" y="0"/>
                            <a:pt x="6820" y="560"/>
                            <a:pt x="5112" y="1618"/>
                          </a:cubicBezTo>
                          <a:lnTo>
                            <a:pt x="7049" y="4745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523" name="Group 44"/>
                <p:cNvGrpSpPr>
                  <a:grpSpLocks/>
                </p:cNvGrpSpPr>
                <p:nvPr/>
              </p:nvGrpSpPr>
              <p:grpSpPr bwMode="auto">
                <a:xfrm>
                  <a:off x="2531" y="3630"/>
                  <a:ext cx="576" cy="96"/>
                  <a:chOff x="2352" y="2976"/>
                  <a:chExt cx="768" cy="144"/>
                </a:xfrm>
              </p:grpSpPr>
              <p:sp>
                <p:nvSpPr>
                  <p:cNvPr id="145453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976"/>
                    <a:ext cx="766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s-ES">
                      <a:solidFill>
                        <a:srgbClr val="000000"/>
                      </a:solidFill>
                      <a:latin typeface="Calibri" charset="0"/>
                    </a:endParaRPr>
                  </a:p>
                </p:txBody>
              </p:sp>
              <p:grpSp>
                <p:nvGrpSpPr>
                  <p:cNvPr id="21525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2496" y="2997"/>
                    <a:ext cx="96" cy="96"/>
                    <a:chOff x="1056" y="1968"/>
                    <a:chExt cx="576" cy="576"/>
                  </a:xfrm>
                </p:grpSpPr>
                <p:sp>
                  <p:nvSpPr>
                    <p:cNvPr id="145455" name="AutoShap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3" y="1966"/>
                      <a:ext cx="526" cy="580"/>
                    </a:xfrm>
                    <a:custGeom>
                      <a:avLst/>
                      <a:gdLst>
                        <a:gd name="T0" fmla="*/ 263 w 21600"/>
                        <a:gd name="T1" fmla="*/ 0 h 21600"/>
                        <a:gd name="T2" fmla="*/ 162 w 21600"/>
                        <a:gd name="T3" fmla="*/ 512 h 21600"/>
                        <a:gd name="T4" fmla="*/ 263 w 21600"/>
                        <a:gd name="T5" fmla="*/ 84 h 21600"/>
                        <a:gd name="T6" fmla="*/ 364 w 21600"/>
                        <a:gd name="T7" fmla="*/ 512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600"/>
                        <a:gd name="T13" fmla="*/ 0 h 21600"/>
                        <a:gd name="T14" fmla="*/ 21600 w 21600"/>
                        <a:gd name="T15" fmla="*/ 19366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350" y="17662"/>
                          </a:moveTo>
                          <a:cubicBezTo>
                            <a:pt x="4756" y="16358"/>
                            <a:pt x="3119" y="13703"/>
                            <a:pt x="3119" y="10800"/>
                          </a:cubicBezTo>
                          <a:cubicBezTo>
                            <a:pt x="3119" y="6557"/>
                            <a:pt x="6557" y="3119"/>
                            <a:pt x="10800" y="3119"/>
                          </a:cubicBezTo>
                          <a:cubicBezTo>
                            <a:pt x="15042" y="3119"/>
                            <a:pt x="18481" y="6557"/>
                            <a:pt x="18481" y="10800"/>
                          </a:cubicBezTo>
                          <a:cubicBezTo>
                            <a:pt x="18480" y="13703"/>
                            <a:pt x="16843" y="16358"/>
                            <a:pt x="14249" y="17662"/>
                          </a:cubicBezTo>
                          <a:lnTo>
                            <a:pt x="15650" y="20449"/>
                          </a:lnTo>
                          <a:cubicBezTo>
                            <a:pt x="19298" y="18615"/>
                            <a:pt x="21600" y="14882"/>
                            <a:pt x="21600" y="10800"/>
                          </a:cubicBezTo>
                          <a:cubicBezTo>
                            <a:pt x="21600" y="4835"/>
                            <a:pt x="16764" y="0"/>
                            <a:pt x="10800" y="0"/>
                          </a:cubicBezTo>
                          <a:cubicBezTo>
                            <a:pt x="4835" y="0"/>
                            <a:pt x="0" y="4835"/>
                            <a:pt x="0" y="10800"/>
                          </a:cubicBezTo>
                          <a:cubicBezTo>
                            <a:pt x="-1" y="14882"/>
                            <a:pt x="2301" y="18615"/>
                            <a:pt x="5949" y="20449"/>
                          </a:cubicBezTo>
                          <a:lnTo>
                            <a:pt x="7350" y="1766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456" name="AutoShape 48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103" y="2015"/>
                      <a:ext cx="526" cy="531"/>
                    </a:xfrm>
                    <a:custGeom>
                      <a:avLst/>
                      <a:gdLst>
                        <a:gd name="T0" fmla="*/ 263 w 21600"/>
                        <a:gd name="T1" fmla="*/ 0 h 21600"/>
                        <a:gd name="T2" fmla="*/ 148 w 21600"/>
                        <a:gd name="T3" fmla="*/ 78 h 21600"/>
                        <a:gd name="T4" fmla="*/ 263 w 21600"/>
                        <a:gd name="T5" fmla="*/ 90 h 21600"/>
                        <a:gd name="T6" fmla="*/ 378 w 21600"/>
                        <a:gd name="T7" fmla="*/ 78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3449 w 21600"/>
                        <a:gd name="T13" fmla="*/ 0 h 21600"/>
                        <a:gd name="T14" fmla="*/ 18151 w 21600"/>
                        <a:gd name="T15" fmla="*/ 5573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7049" y="4745"/>
                          </a:moveTo>
                          <a:cubicBezTo>
                            <a:pt x="8175" y="4047"/>
                            <a:pt x="9474" y="3677"/>
                            <a:pt x="10800" y="3677"/>
                          </a:cubicBezTo>
                          <a:cubicBezTo>
                            <a:pt x="12125" y="3677"/>
                            <a:pt x="13424" y="4047"/>
                            <a:pt x="14550" y="4745"/>
                          </a:cubicBezTo>
                          <a:lnTo>
                            <a:pt x="16487" y="1618"/>
                          </a:lnTo>
                          <a:cubicBezTo>
                            <a:pt x="14779" y="560"/>
                            <a:pt x="12809" y="0"/>
                            <a:pt x="10799" y="0"/>
                          </a:cubicBezTo>
                          <a:cubicBezTo>
                            <a:pt x="8790" y="0"/>
                            <a:pt x="6820" y="560"/>
                            <a:pt x="5112" y="1618"/>
                          </a:cubicBezTo>
                          <a:lnTo>
                            <a:pt x="7049" y="4745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GB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45473" name="Text Box 65"/>
              <p:cNvSpPr txBox="1">
                <a:spLocks noChangeArrowheads="1"/>
              </p:cNvSpPr>
              <p:nvPr/>
            </p:nvSpPr>
            <p:spPr bwMode="auto">
              <a:xfrm>
                <a:off x="1894" y="3370"/>
                <a:ext cx="147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1">
                      <a:gsLst>
                        <a:gs pos="0">
                          <a:srgbClr val="DE9292"/>
                        </a:gs>
                        <a:gs pos="100000">
                          <a:srgbClr val="DE9292">
                            <a:gamma/>
                            <a:shade val="66667"/>
                            <a:invGamma/>
                            <a:alpha val="72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ES" sz="2000">
                    <a:solidFill>
                      <a:srgbClr val="000000"/>
                    </a:solidFill>
                    <a:latin typeface="Calibri" charset="0"/>
                  </a:rPr>
                  <a:t>Metagenomic library</a:t>
                </a:r>
              </a:p>
            </p:txBody>
          </p:sp>
        </p:grpSp>
      </p:grpSp>
      <p:grpSp>
        <p:nvGrpSpPr>
          <p:cNvPr id="145477" name="Group 69"/>
          <p:cNvGrpSpPr>
            <a:grpSpLocks/>
          </p:cNvGrpSpPr>
          <p:nvPr/>
        </p:nvGrpSpPr>
        <p:grpSpPr bwMode="auto">
          <a:xfrm>
            <a:off x="5519738" y="5329238"/>
            <a:ext cx="2903537" cy="436562"/>
            <a:chOff x="3477" y="3629"/>
            <a:chExt cx="1829" cy="275"/>
          </a:xfrm>
        </p:grpSpPr>
        <p:sp>
          <p:nvSpPr>
            <p:cNvPr id="145472" name="AutoShape 64"/>
            <p:cNvSpPr>
              <a:spLocks noChangeArrowheads="1"/>
            </p:cNvSpPr>
            <p:nvPr/>
          </p:nvSpPr>
          <p:spPr bwMode="auto">
            <a:xfrm>
              <a:off x="3892" y="3629"/>
              <a:ext cx="1414" cy="275"/>
            </a:xfrm>
            <a:prstGeom prst="roundRect">
              <a:avLst>
                <a:gd name="adj" fmla="val 16667"/>
              </a:avLst>
            </a:prstGeom>
            <a:solidFill>
              <a:srgbClr val="EAE4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" sz="2000" b="1">
                  <a:solidFill>
                    <a:srgbClr val="000000"/>
                  </a:solidFill>
                  <a:latin typeface="Calibri" charset="0"/>
                </a:rPr>
                <a:t>Functional analysis</a:t>
              </a:r>
            </a:p>
          </p:txBody>
        </p:sp>
        <p:sp>
          <p:nvSpPr>
            <p:cNvPr id="145476" name="AutoShape 68"/>
            <p:cNvSpPr>
              <a:spLocks noChangeArrowheads="1"/>
            </p:cNvSpPr>
            <p:nvPr/>
          </p:nvSpPr>
          <p:spPr bwMode="auto">
            <a:xfrm>
              <a:off x="3477" y="3749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9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Rectángulo redondeado 17"/>
          <p:cNvSpPr>
            <a:spLocks noChangeArrowheads="1"/>
          </p:cNvSpPr>
          <p:nvPr/>
        </p:nvSpPr>
        <p:spPr bwMode="auto">
          <a:xfrm>
            <a:off x="3835400" y="4378325"/>
            <a:ext cx="1398588" cy="585788"/>
          </a:xfrm>
          <a:prstGeom prst="roundRect">
            <a:avLst>
              <a:gd name="adj" fmla="val 16667"/>
            </a:avLst>
          </a:prstGeom>
          <a:solidFill>
            <a:srgbClr val="C1FF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3" name="Rectángulo redondeado 18"/>
          <p:cNvSpPr>
            <a:spLocks noChangeArrowheads="1"/>
          </p:cNvSpPr>
          <p:nvPr/>
        </p:nvSpPr>
        <p:spPr bwMode="auto">
          <a:xfrm>
            <a:off x="3797300" y="5249863"/>
            <a:ext cx="2159000" cy="1196975"/>
          </a:xfrm>
          <a:prstGeom prst="roundRect">
            <a:avLst>
              <a:gd name="adj" fmla="val 16667"/>
            </a:avLst>
          </a:prstGeom>
          <a:solidFill>
            <a:srgbClr val="C1FF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Rectángulo redondeado 16"/>
          <p:cNvSpPr>
            <a:spLocks noChangeArrowheads="1"/>
          </p:cNvSpPr>
          <p:nvPr/>
        </p:nvSpPr>
        <p:spPr bwMode="auto">
          <a:xfrm>
            <a:off x="3816350" y="3303588"/>
            <a:ext cx="3522663" cy="781050"/>
          </a:xfrm>
          <a:prstGeom prst="roundRect">
            <a:avLst>
              <a:gd name="adj" fmla="val 16667"/>
            </a:avLst>
          </a:prstGeom>
          <a:solidFill>
            <a:srgbClr val="C1FF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5" name="Rectángulo redondeado 15"/>
          <p:cNvSpPr>
            <a:spLocks noChangeArrowheads="1"/>
          </p:cNvSpPr>
          <p:nvPr/>
        </p:nvSpPr>
        <p:spPr bwMode="auto">
          <a:xfrm>
            <a:off x="3865563" y="2182813"/>
            <a:ext cx="3524250" cy="781050"/>
          </a:xfrm>
          <a:prstGeom prst="roundRect">
            <a:avLst>
              <a:gd name="adj" fmla="val 16667"/>
            </a:avLst>
          </a:prstGeom>
          <a:solidFill>
            <a:srgbClr val="C1FF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6" name="Rectángulo redondeado 14"/>
          <p:cNvSpPr>
            <a:spLocks noChangeArrowheads="1"/>
          </p:cNvSpPr>
          <p:nvPr/>
        </p:nvSpPr>
        <p:spPr bwMode="auto">
          <a:xfrm>
            <a:off x="3857625" y="1404938"/>
            <a:ext cx="3492500" cy="384175"/>
          </a:xfrm>
          <a:prstGeom prst="roundRect">
            <a:avLst>
              <a:gd name="adj" fmla="val 16667"/>
            </a:avLst>
          </a:prstGeom>
          <a:solidFill>
            <a:srgbClr val="C1FF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1898650" y="349250"/>
            <a:ext cx="5319713" cy="544513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-1211132" y="323973"/>
            <a:ext cx="11344013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83636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ＭＳ Ｐゴシック" charset="0"/>
              </a:rPr>
              <a:t>Selecting the </a:t>
            </a:r>
            <a:r>
              <a:rPr lang="en-US" sz="1400" dirty="0" smtClean="0">
                <a:solidFill>
                  <a:srgbClr val="FFFFFF"/>
                </a:solidFill>
                <a:ea typeface="ＭＳ Ｐゴシック" charset="0"/>
              </a:rPr>
              <a:t>appropriate protocol for </a:t>
            </a:r>
            <a:r>
              <a:rPr lang="en-US" sz="1400" dirty="0" err="1" smtClean="0">
                <a:solidFill>
                  <a:srgbClr val="FFFFFF"/>
                </a:solidFill>
                <a:ea typeface="ＭＳ Ｐゴシック" charset="0"/>
              </a:rPr>
              <a:t>metagenomic</a:t>
            </a:r>
            <a:r>
              <a:rPr lang="en-US" sz="1400" dirty="0" smtClean="0">
                <a:solidFill>
                  <a:srgbClr val="FFFFFF"/>
                </a:solidFill>
                <a:ea typeface="ＭＳ Ｐゴシック" charset="0"/>
              </a:rPr>
              <a:t> libraries 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 smtClean="0">
                <a:solidFill>
                  <a:srgbClr val="FFFFFF"/>
                </a:solidFill>
                <a:ea typeface="ＭＳ Ｐゴシック" charset="0"/>
              </a:rPr>
              <a:t>for functional analysis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ea typeface="ＭＳ Ｐゴシック" charset="0"/>
              </a:rPr>
              <a:t>a</a:t>
            </a:r>
            <a:endParaRPr lang="es-ES" sz="2400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9" name="Redondear rectángulo de esquina diagonal 4"/>
          <p:cNvSpPr/>
          <p:nvPr/>
        </p:nvSpPr>
        <p:spPr bwMode="auto">
          <a:xfrm>
            <a:off x="1395088" y="1337440"/>
            <a:ext cx="1664514" cy="567691"/>
          </a:xfrm>
          <a:prstGeom prst="round2DiagRect">
            <a:avLst/>
          </a:prstGeom>
          <a:solidFill>
            <a:srgbClr val="2D2D8A">
              <a:lumMod val="40000"/>
              <a:lumOff val="60000"/>
            </a:srgbClr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1. </a:t>
            </a:r>
            <a:r>
              <a:rPr kumimoji="0" lang="es-ES" sz="16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Sample</a:t>
            </a: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type</a:t>
            </a:r>
            <a:endParaRPr kumimoji="0" lang="es-ES" sz="16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0" name="Redondear rectángulo de esquina diagonal 5"/>
          <p:cNvSpPr/>
          <p:nvPr/>
        </p:nvSpPr>
        <p:spPr bwMode="auto">
          <a:xfrm>
            <a:off x="1395087" y="2268357"/>
            <a:ext cx="1664514" cy="567691"/>
          </a:xfrm>
          <a:prstGeom prst="round2DiagRect">
            <a:avLst/>
          </a:prstGeom>
          <a:solidFill>
            <a:srgbClr val="2D2D8A">
              <a:lumMod val="60000"/>
              <a:lumOff val="40000"/>
            </a:srgbClr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2. DNA/RNA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      </a:t>
            </a:r>
            <a:r>
              <a:rPr kumimoji="0" lang="es-ES" sz="12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Extraction</a:t>
            </a:r>
            <a:r>
              <a:rPr kumimoji="0" lang="es-ES" sz="12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method</a:t>
            </a:r>
            <a:endParaRPr kumimoji="0" lang="es-ES" sz="12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1" name="Redondear rectángulo de esquina diagonal 6"/>
          <p:cNvSpPr/>
          <p:nvPr/>
        </p:nvSpPr>
        <p:spPr bwMode="auto">
          <a:xfrm>
            <a:off x="1395087" y="4399607"/>
            <a:ext cx="1664513" cy="567691"/>
          </a:xfrm>
          <a:prstGeom prst="round2DiagRect">
            <a:avLst/>
          </a:prstGeom>
          <a:solidFill>
            <a:srgbClr val="333399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4. DNA </a:t>
            </a:r>
            <a:r>
              <a:rPr kumimoji="0" lang="es-ES" sz="16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digestion</a:t>
            </a:r>
            <a:endParaRPr kumimoji="0" lang="es-ES" sz="16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2" name="Redondear rectángulo de esquina diagonal 7"/>
          <p:cNvSpPr/>
          <p:nvPr/>
        </p:nvSpPr>
        <p:spPr bwMode="auto">
          <a:xfrm>
            <a:off x="1395087" y="3410701"/>
            <a:ext cx="1664513" cy="567691"/>
          </a:xfrm>
          <a:prstGeom prst="round2DiagRect">
            <a:avLst/>
          </a:prstGeom>
          <a:solidFill>
            <a:srgbClr val="465DFF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3. Vector </a:t>
            </a:r>
            <a:r>
              <a:rPr kumimoji="0" lang="es-ES" sz="16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type</a:t>
            </a:r>
            <a:endParaRPr kumimoji="0" lang="es-ES" sz="16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3" name="Redondear rectángulo de esquina diagonal 8"/>
          <p:cNvSpPr/>
          <p:nvPr/>
        </p:nvSpPr>
        <p:spPr bwMode="auto">
          <a:xfrm>
            <a:off x="1395087" y="5484476"/>
            <a:ext cx="1664513" cy="567691"/>
          </a:xfrm>
          <a:prstGeom prst="round2DiagRect">
            <a:avLst/>
          </a:prstGeom>
          <a:solidFill>
            <a:srgbClr val="222268"/>
          </a:solidFill>
          <a:ln w="25400" cap="flat" cmpd="sng" algn="ctr">
            <a:solidFill>
              <a:srgbClr val="333399">
                <a:shade val="50000"/>
              </a:srgbClr>
            </a:solidFill>
            <a:prstDash val="solid"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5. </a:t>
            </a:r>
            <a:r>
              <a:rPr kumimoji="0" lang="es-ES" sz="1600" b="0" i="0" u="none" strike="noStrike" kern="0" cap="none" spc="0" normalizeH="0" baseline="0" noProof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Microbial</a:t>
            </a:r>
            <a:r>
              <a:rPr kumimoji="0" lang="es-ES" sz="16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ＭＳ Ｐゴシック"/>
                <a:cs typeface="+mn-cs"/>
              </a:rPr>
              <a:t> host</a:t>
            </a:r>
          </a:p>
        </p:txBody>
      </p:sp>
      <p:sp>
        <p:nvSpPr>
          <p:cNvPr id="34" name="CuadroTexto 9"/>
          <p:cNvSpPr txBox="1">
            <a:spLocks noChangeArrowheads="1"/>
          </p:cNvSpPr>
          <p:nvPr/>
        </p:nvSpPr>
        <p:spPr bwMode="auto">
          <a:xfrm>
            <a:off x="3856038" y="1414463"/>
            <a:ext cx="3363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marR="0" lvl="0" indent="-28575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Liquid, solid (soil, sediment, etc), faeces</a:t>
            </a:r>
          </a:p>
        </p:txBody>
      </p:sp>
      <p:sp>
        <p:nvSpPr>
          <p:cNvPr id="35" name="CuadroTexto 10"/>
          <p:cNvSpPr txBox="1">
            <a:spLocks noChangeArrowheads="1"/>
          </p:cNvSpPr>
          <p:nvPr/>
        </p:nvSpPr>
        <p:spPr bwMode="auto">
          <a:xfrm>
            <a:off x="3846513" y="2163763"/>
            <a:ext cx="34036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From raw sample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After matrix/cell separation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Extraction of DNA or DNA/RNA together</a:t>
            </a:r>
          </a:p>
        </p:txBody>
      </p:sp>
      <p:sp>
        <p:nvSpPr>
          <p:cNvPr id="36" name="CuadroTexto 11"/>
          <p:cNvSpPr txBox="1">
            <a:spLocks noChangeArrowheads="1"/>
          </p:cNvSpPr>
          <p:nvPr/>
        </p:nvSpPr>
        <p:spPr bwMode="auto">
          <a:xfrm>
            <a:off x="3856038" y="4386263"/>
            <a:ext cx="1209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Enzymatic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Physical</a:t>
            </a:r>
          </a:p>
        </p:txBody>
      </p:sp>
      <p:sp>
        <p:nvSpPr>
          <p:cNvPr id="37" name="CuadroTexto 12"/>
          <p:cNvSpPr txBox="1">
            <a:spLocks noChangeArrowheads="1"/>
          </p:cNvSpPr>
          <p:nvPr/>
        </p:nvSpPr>
        <p:spPr bwMode="auto">
          <a:xfrm>
            <a:off x="3856038" y="3325813"/>
            <a:ext cx="29924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Short insert (phagemid or plasmid)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Large insert (fosmid or cosmid)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Mega-large insert (pBAC)</a:t>
            </a:r>
          </a:p>
        </p:txBody>
      </p:sp>
      <p:sp>
        <p:nvSpPr>
          <p:cNvPr id="38" name="CuadroTexto 13"/>
          <p:cNvSpPr txBox="1">
            <a:spLocks noChangeArrowheads="1"/>
          </p:cNvSpPr>
          <p:nvPr/>
        </p:nvSpPr>
        <p:spPr bwMode="auto">
          <a:xfrm>
            <a:off x="3856038" y="5210175"/>
            <a:ext cx="1992312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Escherichia coli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Pseudomonas putida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Bacillus subtilis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Streptomyces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n-US" sz="14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Pichia pastoris</a:t>
            </a:r>
          </a:p>
        </p:txBody>
      </p:sp>
    </p:spTree>
    <p:extLst>
      <p:ext uri="{BB962C8B-B14F-4D97-AF65-F5344CB8AC3E}">
        <p14:creationId xmlns:p14="http://schemas.microsoft.com/office/powerpoint/2010/main" val="229353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5" name="AutoShape 58"/>
          <p:cNvSpPr>
            <a:spLocks noChangeArrowheads="1"/>
          </p:cNvSpPr>
          <p:nvPr/>
        </p:nvSpPr>
        <p:spPr bwMode="auto">
          <a:xfrm>
            <a:off x="3433763" y="868363"/>
            <a:ext cx="2330450" cy="4365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E9292">
                  <a:alpha val="72000"/>
                </a:srgbClr>
              </a:gs>
              <a:gs pos="100000">
                <a:srgbClr val="DE9292">
                  <a:gamma/>
                  <a:shade val="53333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latin typeface="Calibri" charset="0"/>
              <a:ea typeface="ＭＳ Ｐゴシック" charset="0"/>
            </a:endParaRPr>
          </a:p>
        </p:txBody>
      </p:sp>
      <p:sp>
        <p:nvSpPr>
          <p:cNvPr id="66" name="AutoShape 57"/>
          <p:cNvSpPr>
            <a:spLocks noChangeArrowheads="1"/>
          </p:cNvSpPr>
          <p:nvPr/>
        </p:nvSpPr>
        <p:spPr bwMode="auto">
          <a:xfrm>
            <a:off x="1749425" y="322263"/>
            <a:ext cx="5595938" cy="417512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latin typeface="Calibri" charset="0"/>
              <a:ea typeface="ＭＳ Ｐゴシック" charset="0"/>
            </a:endParaRPr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1774825" y="285750"/>
            <a:ext cx="554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8363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chemeClr val="bg1"/>
                </a:solidFill>
                <a:latin typeface="Calibri" charset="0"/>
                <a:ea typeface="ＭＳ Ｐゴシック" charset="0"/>
              </a:rPr>
              <a:t>Construction of metagenomic libraries</a:t>
            </a:r>
            <a:endParaRPr lang="es-ES" sz="2400">
              <a:solidFill>
                <a:schemeClr val="bg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68" name="Text Box 54"/>
          <p:cNvSpPr txBox="1">
            <a:spLocks noChangeArrowheads="1"/>
          </p:cNvSpPr>
          <p:nvPr/>
        </p:nvSpPr>
        <p:spPr bwMode="auto">
          <a:xfrm>
            <a:off x="3525838" y="915988"/>
            <a:ext cx="2020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s-ES">
                <a:solidFill>
                  <a:schemeClr val="bg1"/>
                </a:solidFill>
                <a:latin typeface="Calibri" charset="0"/>
                <a:ea typeface="ＭＳ Ｐゴシック" charset="0"/>
              </a:rPr>
              <a:t>Environmental DNA</a:t>
            </a:r>
          </a:p>
        </p:txBody>
      </p:sp>
      <p:grpSp>
        <p:nvGrpSpPr>
          <p:cNvPr id="69" name="Group 67"/>
          <p:cNvGrpSpPr>
            <a:grpSpLocks/>
          </p:cNvGrpSpPr>
          <p:nvPr/>
        </p:nvGrpSpPr>
        <p:grpSpPr bwMode="auto">
          <a:xfrm>
            <a:off x="4608513" y="1447800"/>
            <a:ext cx="3419475" cy="1009650"/>
            <a:chOff x="2903" y="912"/>
            <a:chExt cx="2154" cy="636"/>
          </a:xfrm>
        </p:grpSpPr>
        <p:grpSp>
          <p:nvGrpSpPr>
            <p:cNvPr id="70" name="Group 5"/>
            <p:cNvGrpSpPr>
              <a:grpSpLocks/>
            </p:cNvGrpSpPr>
            <p:nvPr/>
          </p:nvGrpSpPr>
          <p:grpSpPr bwMode="auto">
            <a:xfrm>
              <a:off x="2903" y="1370"/>
              <a:ext cx="995" cy="178"/>
              <a:chOff x="2640" y="1453"/>
              <a:chExt cx="1248" cy="288"/>
            </a:xfrm>
          </p:grpSpPr>
          <p:sp>
            <p:nvSpPr>
              <p:cNvPr id="74" name="AutoShape 6" descr="Onda"/>
              <p:cNvSpPr>
                <a:spLocks noChangeArrowheads="1"/>
              </p:cNvSpPr>
              <p:nvPr/>
            </p:nvSpPr>
            <p:spPr bwMode="auto">
              <a:xfrm flipV="1">
                <a:off x="2737" y="1597"/>
                <a:ext cx="479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75" name="AutoShape 7" descr="Onda"/>
              <p:cNvSpPr>
                <a:spLocks noChangeArrowheads="1"/>
              </p:cNvSpPr>
              <p:nvPr/>
            </p:nvSpPr>
            <p:spPr bwMode="auto">
              <a:xfrm flipV="1">
                <a:off x="2640" y="1453"/>
                <a:ext cx="431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76" name="AutoShape 8" descr="Onda"/>
              <p:cNvSpPr>
                <a:spLocks noChangeArrowheads="1"/>
              </p:cNvSpPr>
              <p:nvPr/>
            </p:nvSpPr>
            <p:spPr bwMode="auto">
              <a:xfrm>
                <a:off x="3216" y="1453"/>
                <a:ext cx="672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77" name="AutoShape 9" descr="Onda"/>
              <p:cNvSpPr>
                <a:spLocks noChangeArrowheads="1"/>
              </p:cNvSpPr>
              <p:nvPr/>
            </p:nvSpPr>
            <p:spPr bwMode="auto">
              <a:xfrm>
                <a:off x="3360" y="1646"/>
                <a:ext cx="384" cy="95"/>
              </a:xfrm>
              <a:prstGeom prst="flowChartPunchedTape">
                <a:avLst/>
              </a:pr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</p:grpSp>
        <p:sp>
          <p:nvSpPr>
            <p:cNvPr id="71" name="Text Box 10"/>
            <p:cNvSpPr txBox="1">
              <a:spLocks noChangeArrowheads="1"/>
            </p:cNvSpPr>
            <p:nvPr/>
          </p:nvSpPr>
          <p:spPr bwMode="auto">
            <a:xfrm>
              <a:off x="4076" y="1331"/>
              <a:ext cx="98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insert:</a:t>
              </a:r>
              <a:r>
                <a:rPr lang="es-E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 1-</a:t>
              </a: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10</a:t>
              </a:r>
              <a:r>
                <a:rPr lang="es-E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 Kb</a:t>
              </a:r>
            </a:p>
          </p:txBody>
        </p:sp>
        <p:sp>
          <p:nvSpPr>
            <p:cNvPr id="72" name="Text Box 11"/>
            <p:cNvSpPr txBox="1">
              <a:spLocks noChangeArrowheads="1"/>
            </p:cNvSpPr>
            <p:nvPr/>
          </p:nvSpPr>
          <p:spPr bwMode="auto">
            <a:xfrm>
              <a:off x="3147" y="940"/>
              <a:ext cx="15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partial</a:t>
              </a:r>
              <a:r>
                <a:rPr lang="es-E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 </a:t>
              </a:r>
              <a:r>
                <a:rPr lang="es-ES" sz="1600" i="1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Sau</a:t>
              </a:r>
              <a:r>
                <a:rPr lang="es-E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3AI</a:t>
              </a: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 digestion</a:t>
              </a:r>
              <a:endParaRPr lang="es-ES" sz="1600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73" name="AutoShape 61"/>
            <p:cNvSpPr>
              <a:spLocks noChangeArrowheads="1"/>
            </p:cNvSpPr>
            <p:nvPr/>
          </p:nvSpPr>
          <p:spPr bwMode="auto">
            <a:xfrm rot="5400000">
              <a:off x="2941" y="1043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78" name="Group 69"/>
          <p:cNvGrpSpPr>
            <a:grpSpLocks/>
          </p:cNvGrpSpPr>
          <p:nvPr/>
        </p:nvGrpSpPr>
        <p:grpSpPr bwMode="auto">
          <a:xfrm>
            <a:off x="812800" y="2592388"/>
            <a:ext cx="7550150" cy="1244600"/>
            <a:chOff x="512" y="1633"/>
            <a:chExt cx="4756" cy="784"/>
          </a:xfrm>
        </p:grpSpPr>
        <p:grpSp>
          <p:nvGrpSpPr>
            <p:cNvPr id="79" name="Group 43"/>
            <p:cNvGrpSpPr>
              <a:grpSpLocks/>
            </p:cNvGrpSpPr>
            <p:nvPr/>
          </p:nvGrpSpPr>
          <p:grpSpPr bwMode="auto">
            <a:xfrm>
              <a:off x="2820" y="2050"/>
              <a:ext cx="2448" cy="253"/>
              <a:chOff x="2928" y="2400"/>
              <a:chExt cx="2448" cy="253"/>
            </a:xfrm>
          </p:grpSpPr>
          <p:sp>
            <p:nvSpPr>
              <p:cNvPr id="85" name="AutoShape 44"/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864" cy="2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86" name="Text Box 45"/>
              <p:cNvSpPr txBox="1">
                <a:spLocks noChangeArrowheads="1"/>
              </p:cNvSpPr>
              <p:nvPr/>
            </p:nvSpPr>
            <p:spPr bwMode="auto">
              <a:xfrm>
                <a:off x="3984" y="2400"/>
                <a:ext cx="139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sz="1600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Host: </a:t>
                </a:r>
                <a:r>
                  <a:rPr lang="es-ES" sz="1600" i="1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E</a:t>
                </a:r>
                <a:r>
                  <a:rPr lang="en-US" sz="1600" i="1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scherichia</a:t>
                </a:r>
                <a:r>
                  <a:rPr lang="es-ES" sz="1600" i="1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 coli</a:t>
                </a:r>
                <a:endParaRPr lang="es-ES" sz="1600">
                  <a:solidFill>
                    <a:schemeClr val="tx1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  <p:grpSp>
          <p:nvGrpSpPr>
            <p:cNvPr id="80" name="Group 47"/>
            <p:cNvGrpSpPr>
              <a:grpSpLocks/>
            </p:cNvGrpSpPr>
            <p:nvPr/>
          </p:nvGrpSpPr>
          <p:grpSpPr bwMode="auto">
            <a:xfrm>
              <a:off x="1586" y="1937"/>
              <a:ext cx="528" cy="480"/>
              <a:chOff x="1056" y="2112"/>
              <a:chExt cx="576" cy="576"/>
            </a:xfrm>
          </p:grpSpPr>
          <p:sp>
            <p:nvSpPr>
              <p:cNvPr id="83" name="AutoShape 48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576" cy="576"/>
              </a:xfrm>
              <a:custGeom>
                <a:avLst/>
                <a:gdLst>
                  <a:gd name="T0" fmla="*/ 288 w 21600"/>
                  <a:gd name="T1" fmla="*/ 0 h 21600"/>
                  <a:gd name="T2" fmla="*/ 177 w 21600"/>
                  <a:gd name="T3" fmla="*/ 508 h 21600"/>
                  <a:gd name="T4" fmla="*/ 288 w 21600"/>
                  <a:gd name="T5" fmla="*/ 83 h 21600"/>
                  <a:gd name="T6" fmla="*/ 399 w 21600"/>
                  <a:gd name="T7" fmla="*/ 50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1938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350" y="17662"/>
                    </a:moveTo>
                    <a:cubicBezTo>
                      <a:pt x="4756" y="16358"/>
                      <a:pt x="3119" y="13703"/>
                      <a:pt x="3119" y="10800"/>
                    </a:cubicBezTo>
                    <a:cubicBezTo>
                      <a:pt x="3119" y="6557"/>
                      <a:pt x="6557" y="3119"/>
                      <a:pt x="10800" y="3119"/>
                    </a:cubicBezTo>
                    <a:cubicBezTo>
                      <a:pt x="15042" y="3119"/>
                      <a:pt x="18481" y="6557"/>
                      <a:pt x="18481" y="10800"/>
                    </a:cubicBezTo>
                    <a:cubicBezTo>
                      <a:pt x="18480" y="13703"/>
                      <a:pt x="16843" y="16358"/>
                      <a:pt x="14249" y="17662"/>
                    </a:cubicBezTo>
                    <a:lnTo>
                      <a:pt x="15650" y="20449"/>
                    </a:lnTo>
                    <a:cubicBezTo>
                      <a:pt x="19298" y="18615"/>
                      <a:pt x="21600" y="14882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882"/>
                      <a:pt x="2301" y="18615"/>
                      <a:pt x="5949" y="20449"/>
                    </a:cubicBezTo>
                    <a:lnTo>
                      <a:pt x="7350" y="1766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4" name="AutoShape 49" descr="Onda"/>
              <p:cNvSpPr>
                <a:spLocks noChangeArrowheads="1"/>
              </p:cNvSpPr>
              <p:nvPr/>
            </p:nvSpPr>
            <p:spPr bwMode="auto">
              <a:xfrm flipV="1">
                <a:off x="1056" y="2160"/>
                <a:ext cx="576" cy="528"/>
              </a:xfrm>
              <a:custGeom>
                <a:avLst/>
                <a:gdLst>
                  <a:gd name="T0" fmla="*/ 288 w 21600"/>
                  <a:gd name="T1" fmla="*/ 0 h 21600"/>
                  <a:gd name="T2" fmla="*/ 162 w 21600"/>
                  <a:gd name="T3" fmla="*/ 78 h 21600"/>
                  <a:gd name="T4" fmla="*/ 288 w 21600"/>
                  <a:gd name="T5" fmla="*/ 90 h 21600"/>
                  <a:gd name="T6" fmla="*/ 414 w 21600"/>
                  <a:gd name="T7" fmla="*/ 7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450 w 21600"/>
                  <a:gd name="T13" fmla="*/ 0 h 21600"/>
                  <a:gd name="T14" fmla="*/ 18150 w 21600"/>
                  <a:gd name="T15" fmla="*/ 560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049" y="4745"/>
                    </a:moveTo>
                    <a:cubicBezTo>
                      <a:pt x="8175" y="4047"/>
                      <a:pt x="9474" y="3677"/>
                      <a:pt x="10800" y="3677"/>
                    </a:cubicBezTo>
                    <a:cubicBezTo>
                      <a:pt x="12125" y="3677"/>
                      <a:pt x="13424" y="4047"/>
                      <a:pt x="14550" y="4745"/>
                    </a:cubicBezTo>
                    <a:lnTo>
                      <a:pt x="16487" y="1618"/>
                    </a:lnTo>
                    <a:cubicBezTo>
                      <a:pt x="14779" y="560"/>
                      <a:pt x="12809" y="0"/>
                      <a:pt x="10799" y="0"/>
                    </a:cubicBezTo>
                    <a:cubicBezTo>
                      <a:pt x="8790" y="0"/>
                      <a:pt x="6820" y="560"/>
                      <a:pt x="5112" y="1618"/>
                    </a:cubicBezTo>
                    <a:lnTo>
                      <a:pt x="7049" y="4745"/>
                    </a:lnTo>
                    <a:close/>
                  </a:path>
                </a:pathLst>
              </a:custGeom>
              <a:pattFill prst="wave">
                <a:fgClr>
                  <a:schemeClr val="bg1"/>
                </a:fgClr>
                <a:bgClr>
                  <a:srgbClr val="FF9900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512" y="2033"/>
              <a:ext cx="94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recombinant </a:t>
              </a:r>
            </a:p>
            <a:p>
              <a:pPr algn="l">
                <a:lnSpc>
                  <a:spcPct val="50000"/>
                </a:lnSpc>
                <a:spcBef>
                  <a:spcPct val="50000"/>
                </a:spcBef>
                <a:defRPr/>
              </a:pP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vectors</a:t>
              </a:r>
              <a:endParaRPr lang="es-ES" sz="1600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82" name="AutoShape 62"/>
            <p:cNvSpPr>
              <a:spLocks noChangeArrowheads="1"/>
            </p:cNvSpPr>
            <p:nvPr/>
          </p:nvSpPr>
          <p:spPr bwMode="auto">
            <a:xfrm rot="5400000">
              <a:off x="2372" y="1757"/>
              <a:ext cx="323" cy="62"/>
            </a:xfrm>
            <a:prstGeom prst="homePlate">
              <a:avLst>
                <a:gd name="adj" fmla="val 130242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91" name="Group 14"/>
          <p:cNvGrpSpPr>
            <a:grpSpLocks/>
          </p:cNvGrpSpPr>
          <p:nvPr/>
        </p:nvGrpSpPr>
        <p:grpSpPr bwMode="auto">
          <a:xfrm>
            <a:off x="3453946" y="4262875"/>
            <a:ext cx="1443038" cy="684213"/>
            <a:chOff x="2352" y="3135"/>
            <a:chExt cx="1173" cy="591"/>
          </a:xfrm>
        </p:grpSpPr>
        <p:grpSp>
          <p:nvGrpSpPr>
            <p:cNvPr id="94" name="Group 15"/>
            <p:cNvGrpSpPr>
              <a:grpSpLocks/>
            </p:cNvGrpSpPr>
            <p:nvPr/>
          </p:nvGrpSpPr>
          <p:grpSpPr bwMode="auto">
            <a:xfrm>
              <a:off x="2352" y="3334"/>
              <a:ext cx="576" cy="94"/>
              <a:chOff x="2352" y="2976"/>
              <a:chExt cx="768" cy="144"/>
            </a:xfrm>
          </p:grpSpPr>
          <p:sp>
            <p:nvSpPr>
              <p:cNvPr id="110" name="AutoShape 16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766" cy="1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grpSp>
            <p:nvGrpSpPr>
              <p:cNvPr id="111" name="Group 17"/>
              <p:cNvGrpSpPr>
                <a:grpSpLocks/>
              </p:cNvGrpSpPr>
              <p:nvPr/>
            </p:nvGrpSpPr>
            <p:grpSpPr bwMode="auto">
              <a:xfrm>
                <a:off x="2496" y="2997"/>
                <a:ext cx="96" cy="96"/>
                <a:chOff x="1056" y="1968"/>
                <a:chExt cx="576" cy="576"/>
              </a:xfrm>
            </p:grpSpPr>
            <p:sp>
              <p:nvSpPr>
                <p:cNvPr id="112" name="AutoShape 18"/>
                <p:cNvSpPr>
                  <a:spLocks noChangeArrowheads="1"/>
                </p:cNvSpPr>
                <p:nvPr/>
              </p:nvSpPr>
              <p:spPr bwMode="auto">
                <a:xfrm>
                  <a:off x="1059" y="1966"/>
                  <a:ext cx="568" cy="580"/>
                </a:xfrm>
                <a:custGeom>
                  <a:avLst/>
                  <a:gdLst>
                    <a:gd name="T0" fmla="*/ 284 w 21600"/>
                    <a:gd name="T1" fmla="*/ 0 h 21600"/>
                    <a:gd name="T2" fmla="*/ 175 w 21600"/>
                    <a:gd name="T3" fmla="*/ 512 h 21600"/>
                    <a:gd name="T4" fmla="*/ 284 w 21600"/>
                    <a:gd name="T5" fmla="*/ 84 h 21600"/>
                    <a:gd name="T6" fmla="*/ 393 w 21600"/>
                    <a:gd name="T7" fmla="*/ 512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1936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350" y="17662"/>
                      </a:moveTo>
                      <a:cubicBezTo>
                        <a:pt x="4756" y="16358"/>
                        <a:pt x="3119" y="13703"/>
                        <a:pt x="3119" y="10800"/>
                      </a:cubicBezTo>
                      <a:cubicBezTo>
                        <a:pt x="3119" y="6557"/>
                        <a:pt x="6557" y="3119"/>
                        <a:pt x="10800" y="3119"/>
                      </a:cubicBezTo>
                      <a:cubicBezTo>
                        <a:pt x="15042" y="3119"/>
                        <a:pt x="18481" y="6557"/>
                        <a:pt x="18481" y="10800"/>
                      </a:cubicBezTo>
                      <a:cubicBezTo>
                        <a:pt x="18480" y="13703"/>
                        <a:pt x="16843" y="16358"/>
                        <a:pt x="14249" y="17662"/>
                      </a:cubicBezTo>
                      <a:lnTo>
                        <a:pt x="15650" y="20449"/>
                      </a:lnTo>
                      <a:cubicBezTo>
                        <a:pt x="19298" y="18615"/>
                        <a:pt x="21600" y="14882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4882"/>
                        <a:pt x="2301" y="18615"/>
                        <a:pt x="5949" y="20449"/>
                      </a:cubicBezTo>
                      <a:lnTo>
                        <a:pt x="7350" y="1766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3" name="AutoShape 19"/>
                <p:cNvSpPr>
                  <a:spLocks noChangeArrowheads="1"/>
                </p:cNvSpPr>
                <p:nvPr/>
              </p:nvSpPr>
              <p:spPr bwMode="auto">
                <a:xfrm flipV="1">
                  <a:off x="1059" y="2017"/>
                  <a:ext cx="568" cy="529"/>
                </a:xfrm>
                <a:custGeom>
                  <a:avLst/>
                  <a:gdLst>
                    <a:gd name="T0" fmla="*/ 284 w 21600"/>
                    <a:gd name="T1" fmla="*/ 0 h 21600"/>
                    <a:gd name="T2" fmla="*/ 160 w 21600"/>
                    <a:gd name="T3" fmla="*/ 78 h 21600"/>
                    <a:gd name="T4" fmla="*/ 284 w 21600"/>
                    <a:gd name="T5" fmla="*/ 90 h 21600"/>
                    <a:gd name="T6" fmla="*/ 408 w 21600"/>
                    <a:gd name="T7" fmla="*/ 7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423 w 21600"/>
                    <a:gd name="T13" fmla="*/ 0 h 21600"/>
                    <a:gd name="T14" fmla="*/ 18177 w 21600"/>
                    <a:gd name="T15" fmla="*/ 559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049" y="4745"/>
                      </a:moveTo>
                      <a:cubicBezTo>
                        <a:pt x="8175" y="4047"/>
                        <a:pt x="9474" y="3677"/>
                        <a:pt x="10800" y="3677"/>
                      </a:cubicBezTo>
                      <a:cubicBezTo>
                        <a:pt x="12125" y="3677"/>
                        <a:pt x="13424" y="4047"/>
                        <a:pt x="14550" y="4745"/>
                      </a:cubicBezTo>
                      <a:lnTo>
                        <a:pt x="16487" y="1618"/>
                      </a:lnTo>
                      <a:cubicBezTo>
                        <a:pt x="14779" y="560"/>
                        <a:pt x="12809" y="0"/>
                        <a:pt x="10799" y="0"/>
                      </a:cubicBezTo>
                      <a:cubicBezTo>
                        <a:pt x="8790" y="0"/>
                        <a:pt x="6820" y="560"/>
                        <a:pt x="5112" y="1618"/>
                      </a:cubicBezTo>
                      <a:lnTo>
                        <a:pt x="7049" y="474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5" name="Group 20"/>
            <p:cNvGrpSpPr>
              <a:grpSpLocks/>
            </p:cNvGrpSpPr>
            <p:nvPr/>
          </p:nvGrpSpPr>
          <p:grpSpPr bwMode="auto">
            <a:xfrm>
              <a:off x="2949" y="3449"/>
              <a:ext cx="576" cy="94"/>
              <a:chOff x="2352" y="2976"/>
              <a:chExt cx="768" cy="144"/>
            </a:xfrm>
          </p:grpSpPr>
          <p:sp>
            <p:nvSpPr>
              <p:cNvPr id="106" name="AutoShape 21"/>
              <p:cNvSpPr>
                <a:spLocks noChangeArrowheads="1"/>
              </p:cNvSpPr>
              <p:nvPr/>
            </p:nvSpPr>
            <p:spPr bwMode="auto">
              <a:xfrm>
                <a:off x="2354" y="2976"/>
                <a:ext cx="766" cy="1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grpSp>
            <p:nvGrpSpPr>
              <p:cNvPr id="107" name="Group 22"/>
              <p:cNvGrpSpPr>
                <a:grpSpLocks/>
              </p:cNvGrpSpPr>
              <p:nvPr/>
            </p:nvGrpSpPr>
            <p:grpSpPr bwMode="auto">
              <a:xfrm>
                <a:off x="2496" y="2997"/>
                <a:ext cx="96" cy="96"/>
                <a:chOff x="1056" y="1968"/>
                <a:chExt cx="576" cy="576"/>
              </a:xfrm>
            </p:grpSpPr>
            <p:sp>
              <p:nvSpPr>
                <p:cNvPr id="108" name="AutoShape 23"/>
                <p:cNvSpPr>
                  <a:spLocks noChangeArrowheads="1"/>
                </p:cNvSpPr>
                <p:nvPr/>
              </p:nvSpPr>
              <p:spPr bwMode="auto">
                <a:xfrm>
                  <a:off x="1115" y="1968"/>
                  <a:ext cx="516" cy="580"/>
                </a:xfrm>
                <a:custGeom>
                  <a:avLst/>
                  <a:gdLst>
                    <a:gd name="T0" fmla="*/ 258 w 21600"/>
                    <a:gd name="T1" fmla="*/ 0 h 21600"/>
                    <a:gd name="T2" fmla="*/ 159 w 21600"/>
                    <a:gd name="T3" fmla="*/ 512 h 21600"/>
                    <a:gd name="T4" fmla="*/ 258 w 21600"/>
                    <a:gd name="T5" fmla="*/ 84 h 21600"/>
                    <a:gd name="T6" fmla="*/ 357 w 21600"/>
                    <a:gd name="T7" fmla="*/ 512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1936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350" y="17662"/>
                      </a:moveTo>
                      <a:cubicBezTo>
                        <a:pt x="4756" y="16358"/>
                        <a:pt x="3119" y="13703"/>
                        <a:pt x="3119" y="10800"/>
                      </a:cubicBezTo>
                      <a:cubicBezTo>
                        <a:pt x="3119" y="6557"/>
                        <a:pt x="6557" y="3119"/>
                        <a:pt x="10800" y="3119"/>
                      </a:cubicBezTo>
                      <a:cubicBezTo>
                        <a:pt x="15042" y="3119"/>
                        <a:pt x="18481" y="6557"/>
                        <a:pt x="18481" y="10800"/>
                      </a:cubicBezTo>
                      <a:cubicBezTo>
                        <a:pt x="18480" y="13703"/>
                        <a:pt x="16843" y="16358"/>
                        <a:pt x="14249" y="17662"/>
                      </a:cubicBezTo>
                      <a:lnTo>
                        <a:pt x="15650" y="20449"/>
                      </a:lnTo>
                      <a:cubicBezTo>
                        <a:pt x="19298" y="18615"/>
                        <a:pt x="21600" y="14882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4882"/>
                        <a:pt x="2301" y="18615"/>
                        <a:pt x="5949" y="20449"/>
                      </a:cubicBezTo>
                      <a:lnTo>
                        <a:pt x="7350" y="1766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9" name="AutoShape 24"/>
                <p:cNvSpPr>
                  <a:spLocks noChangeArrowheads="1"/>
                </p:cNvSpPr>
                <p:nvPr/>
              </p:nvSpPr>
              <p:spPr bwMode="auto">
                <a:xfrm flipV="1">
                  <a:off x="1115" y="2019"/>
                  <a:ext cx="516" cy="529"/>
                </a:xfrm>
                <a:custGeom>
                  <a:avLst/>
                  <a:gdLst>
                    <a:gd name="T0" fmla="*/ 258 w 21600"/>
                    <a:gd name="T1" fmla="*/ 0 h 21600"/>
                    <a:gd name="T2" fmla="*/ 145 w 21600"/>
                    <a:gd name="T3" fmla="*/ 78 h 21600"/>
                    <a:gd name="T4" fmla="*/ 258 w 21600"/>
                    <a:gd name="T5" fmla="*/ 90 h 21600"/>
                    <a:gd name="T6" fmla="*/ 371 w 21600"/>
                    <a:gd name="T7" fmla="*/ 7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433 w 21600"/>
                    <a:gd name="T13" fmla="*/ 0 h 21600"/>
                    <a:gd name="T14" fmla="*/ 18167 w 21600"/>
                    <a:gd name="T15" fmla="*/ 559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049" y="4745"/>
                      </a:moveTo>
                      <a:cubicBezTo>
                        <a:pt x="8175" y="4047"/>
                        <a:pt x="9474" y="3677"/>
                        <a:pt x="10800" y="3677"/>
                      </a:cubicBezTo>
                      <a:cubicBezTo>
                        <a:pt x="12125" y="3677"/>
                        <a:pt x="13424" y="4047"/>
                        <a:pt x="14550" y="4745"/>
                      </a:cubicBezTo>
                      <a:lnTo>
                        <a:pt x="16487" y="1618"/>
                      </a:lnTo>
                      <a:cubicBezTo>
                        <a:pt x="14779" y="560"/>
                        <a:pt x="12809" y="0"/>
                        <a:pt x="10799" y="0"/>
                      </a:cubicBezTo>
                      <a:cubicBezTo>
                        <a:pt x="8790" y="0"/>
                        <a:pt x="6820" y="560"/>
                        <a:pt x="5112" y="1618"/>
                      </a:cubicBezTo>
                      <a:lnTo>
                        <a:pt x="7049" y="474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6" name="Group 25"/>
            <p:cNvGrpSpPr>
              <a:grpSpLocks/>
            </p:cNvGrpSpPr>
            <p:nvPr/>
          </p:nvGrpSpPr>
          <p:grpSpPr bwMode="auto">
            <a:xfrm>
              <a:off x="2759" y="3135"/>
              <a:ext cx="576" cy="94"/>
              <a:chOff x="2352" y="2976"/>
              <a:chExt cx="768" cy="144"/>
            </a:xfrm>
          </p:grpSpPr>
          <p:sp>
            <p:nvSpPr>
              <p:cNvPr id="102" name="AutoShape 26"/>
              <p:cNvSpPr>
                <a:spLocks noChangeArrowheads="1"/>
              </p:cNvSpPr>
              <p:nvPr/>
            </p:nvSpPr>
            <p:spPr bwMode="auto">
              <a:xfrm>
                <a:off x="2350" y="2976"/>
                <a:ext cx="774" cy="1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grpSp>
            <p:nvGrpSpPr>
              <p:cNvPr id="103" name="Group 27"/>
              <p:cNvGrpSpPr>
                <a:grpSpLocks/>
              </p:cNvGrpSpPr>
              <p:nvPr/>
            </p:nvGrpSpPr>
            <p:grpSpPr bwMode="auto">
              <a:xfrm>
                <a:off x="2496" y="2997"/>
                <a:ext cx="96" cy="96"/>
                <a:chOff x="1056" y="1968"/>
                <a:chExt cx="576" cy="576"/>
              </a:xfrm>
            </p:grpSpPr>
            <p:sp>
              <p:nvSpPr>
                <p:cNvPr id="104" name="AutoShape 28"/>
                <p:cNvSpPr>
                  <a:spLocks noChangeArrowheads="1"/>
                </p:cNvSpPr>
                <p:nvPr/>
              </p:nvSpPr>
              <p:spPr bwMode="auto">
                <a:xfrm>
                  <a:off x="1055" y="1968"/>
                  <a:ext cx="578" cy="580"/>
                </a:xfrm>
                <a:custGeom>
                  <a:avLst/>
                  <a:gdLst>
                    <a:gd name="T0" fmla="*/ 289 w 21600"/>
                    <a:gd name="T1" fmla="*/ 0 h 21600"/>
                    <a:gd name="T2" fmla="*/ 178 w 21600"/>
                    <a:gd name="T3" fmla="*/ 512 h 21600"/>
                    <a:gd name="T4" fmla="*/ 289 w 21600"/>
                    <a:gd name="T5" fmla="*/ 84 h 21600"/>
                    <a:gd name="T6" fmla="*/ 400 w 21600"/>
                    <a:gd name="T7" fmla="*/ 512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1936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350" y="17662"/>
                      </a:moveTo>
                      <a:cubicBezTo>
                        <a:pt x="4756" y="16358"/>
                        <a:pt x="3119" y="13703"/>
                        <a:pt x="3119" y="10800"/>
                      </a:cubicBezTo>
                      <a:cubicBezTo>
                        <a:pt x="3119" y="6557"/>
                        <a:pt x="6557" y="3119"/>
                        <a:pt x="10800" y="3119"/>
                      </a:cubicBezTo>
                      <a:cubicBezTo>
                        <a:pt x="15042" y="3119"/>
                        <a:pt x="18481" y="6557"/>
                        <a:pt x="18481" y="10800"/>
                      </a:cubicBezTo>
                      <a:cubicBezTo>
                        <a:pt x="18480" y="13703"/>
                        <a:pt x="16843" y="16358"/>
                        <a:pt x="14249" y="17662"/>
                      </a:cubicBezTo>
                      <a:lnTo>
                        <a:pt x="15650" y="20449"/>
                      </a:lnTo>
                      <a:cubicBezTo>
                        <a:pt x="19298" y="18615"/>
                        <a:pt x="21600" y="14882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4882"/>
                        <a:pt x="2301" y="18615"/>
                        <a:pt x="5949" y="20449"/>
                      </a:cubicBezTo>
                      <a:lnTo>
                        <a:pt x="7350" y="1766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5" name="AutoShape 29"/>
                <p:cNvSpPr>
                  <a:spLocks noChangeArrowheads="1"/>
                </p:cNvSpPr>
                <p:nvPr/>
              </p:nvSpPr>
              <p:spPr bwMode="auto">
                <a:xfrm flipV="1">
                  <a:off x="1055" y="2018"/>
                  <a:ext cx="578" cy="529"/>
                </a:xfrm>
                <a:custGeom>
                  <a:avLst/>
                  <a:gdLst>
                    <a:gd name="T0" fmla="*/ 289 w 21600"/>
                    <a:gd name="T1" fmla="*/ 0 h 21600"/>
                    <a:gd name="T2" fmla="*/ 163 w 21600"/>
                    <a:gd name="T3" fmla="*/ 78 h 21600"/>
                    <a:gd name="T4" fmla="*/ 289 w 21600"/>
                    <a:gd name="T5" fmla="*/ 90 h 21600"/>
                    <a:gd name="T6" fmla="*/ 415 w 21600"/>
                    <a:gd name="T7" fmla="*/ 7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438 w 21600"/>
                    <a:gd name="T13" fmla="*/ 0 h 21600"/>
                    <a:gd name="T14" fmla="*/ 18162 w 21600"/>
                    <a:gd name="T15" fmla="*/ 559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049" y="4745"/>
                      </a:moveTo>
                      <a:cubicBezTo>
                        <a:pt x="8175" y="4047"/>
                        <a:pt x="9474" y="3677"/>
                        <a:pt x="10800" y="3677"/>
                      </a:cubicBezTo>
                      <a:cubicBezTo>
                        <a:pt x="12125" y="3677"/>
                        <a:pt x="13424" y="4047"/>
                        <a:pt x="14550" y="4745"/>
                      </a:cubicBezTo>
                      <a:lnTo>
                        <a:pt x="16487" y="1618"/>
                      </a:lnTo>
                      <a:cubicBezTo>
                        <a:pt x="14779" y="560"/>
                        <a:pt x="12809" y="0"/>
                        <a:pt x="10799" y="0"/>
                      </a:cubicBezTo>
                      <a:cubicBezTo>
                        <a:pt x="8790" y="0"/>
                        <a:pt x="6820" y="560"/>
                        <a:pt x="5112" y="1618"/>
                      </a:cubicBezTo>
                      <a:lnTo>
                        <a:pt x="7049" y="474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97" name="Group 30"/>
            <p:cNvGrpSpPr>
              <a:grpSpLocks/>
            </p:cNvGrpSpPr>
            <p:nvPr/>
          </p:nvGrpSpPr>
          <p:grpSpPr bwMode="auto">
            <a:xfrm>
              <a:off x="2531" y="3630"/>
              <a:ext cx="576" cy="96"/>
              <a:chOff x="2352" y="2976"/>
              <a:chExt cx="768" cy="144"/>
            </a:xfrm>
          </p:grpSpPr>
          <p:sp>
            <p:nvSpPr>
              <p:cNvPr id="98" name="AutoShape 31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766" cy="14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grpSp>
            <p:nvGrpSpPr>
              <p:cNvPr id="99" name="Group 32"/>
              <p:cNvGrpSpPr>
                <a:grpSpLocks/>
              </p:cNvGrpSpPr>
              <p:nvPr/>
            </p:nvGrpSpPr>
            <p:grpSpPr bwMode="auto">
              <a:xfrm>
                <a:off x="2496" y="2997"/>
                <a:ext cx="96" cy="96"/>
                <a:chOff x="1056" y="1968"/>
                <a:chExt cx="576" cy="576"/>
              </a:xfrm>
            </p:grpSpPr>
            <p:sp>
              <p:nvSpPr>
                <p:cNvPr id="100" name="AutoShape 33"/>
                <p:cNvSpPr>
                  <a:spLocks noChangeArrowheads="1"/>
                </p:cNvSpPr>
                <p:nvPr/>
              </p:nvSpPr>
              <p:spPr bwMode="auto">
                <a:xfrm>
                  <a:off x="1103" y="1966"/>
                  <a:ext cx="526" cy="580"/>
                </a:xfrm>
                <a:custGeom>
                  <a:avLst/>
                  <a:gdLst>
                    <a:gd name="T0" fmla="*/ 263 w 21600"/>
                    <a:gd name="T1" fmla="*/ 0 h 21600"/>
                    <a:gd name="T2" fmla="*/ 162 w 21600"/>
                    <a:gd name="T3" fmla="*/ 512 h 21600"/>
                    <a:gd name="T4" fmla="*/ 263 w 21600"/>
                    <a:gd name="T5" fmla="*/ 84 h 21600"/>
                    <a:gd name="T6" fmla="*/ 364 w 21600"/>
                    <a:gd name="T7" fmla="*/ 512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1936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350" y="17662"/>
                      </a:moveTo>
                      <a:cubicBezTo>
                        <a:pt x="4756" y="16358"/>
                        <a:pt x="3119" y="13703"/>
                        <a:pt x="3119" y="10800"/>
                      </a:cubicBezTo>
                      <a:cubicBezTo>
                        <a:pt x="3119" y="6557"/>
                        <a:pt x="6557" y="3119"/>
                        <a:pt x="10800" y="3119"/>
                      </a:cubicBezTo>
                      <a:cubicBezTo>
                        <a:pt x="15042" y="3119"/>
                        <a:pt x="18481" y="6557"/>
                        <a:pt x="18481" y="10800"/>
                      </a:cubicBezTo>
                      <a:cubicBezTo>
                        <a:pt x="18480" y="13703"/>
                        <a:pt x="16843" y="16358"/>
                        <a:pt x="14249" y="17662"/>
                      </a:cubicBezTo>
                      <a:lnTo>
                        <a:pt x="15650" y="20449"/>
                      </a:lnTo>
                      <a:cubicBezTo>
                        <a:pt x="19298" y="18615"/>
                        <a:pt x="21600" y="14882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4882"/>
                        <a:pt x="2301" y="18615"/>
                        <a:pt x="5949" y="20449"/>
                      </a:cubicBezTo>
                      <a:lnTo>
                        <a:pt x="7350" y="1766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01" name="AutoShape 34"/>
                <p:cNvSpPr>
                  <a:spLocks noChangeArrowheads="1"/>
                </p:cNvSpPr>
                <p:nvPr/>
              </p:nvSpPr>
              <p:spPr bwMode="auto">
                <a:xfrm flipV="1">
                  <a:off x="1103" y="2015"/>
                  <a:ext cx="526" cy="531"/>
                </a:xfrm>
                <a:custGeom>
                  <a:avLst/>
                  <a:gdLst>
                    <a:gd name="T0" fmla="*/ 263 w 21600"/>
                    <a:gd name="T1" fmla="*/ 0 h 21600"/>
                    <a:gd name="T2" fmla="*/ 148 w 21600"/>
                    <a:gd name="T3" fmla="*/ 78 h 21600"/>
                    <a:gd name="T4" fmla="*/ 263 w 21600"/>
                    <a:gd name="T5" fmla="*/ 90 h 21600"/>
                    <a:gd name="T6" fmla="*/ 378 w 21600"/>
                    <a:gd name="T7" fmla="*/ 7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449 w 21600"/>
                    <a:gd name="T13" fmla="*/ 0 h 21600"/>
                    <a:gd name="T14" fmla="*/ 18151 w 21600"/>
                    <a:gd name="T15" fmla="*/ 557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7049" y="4745"/>
                      </a:moveTo>
                      <a:cubicBezTo>
                        <a:pt x="8175" y="4047"/>
                        <a:pt x="9474" y="3677"/>
                        <a:pt x="10800" y="3677"/>
                      </a:cubicBezTo>
                      <a:cubicBezTo>
                        <a:pt x="12125" y="3677"/>
                        <a:pt x="13424" y="4047"/>
                        <a:pt x="14550" y="4745"/>
                      </a:cubicBezTo>
                      <a:lnTo>
                        <a:pt x="16487" y="1618"/>
                      </a:lnTo>
                      <a:cubicBezTo>
                        <a:pt x="14779" y="560"/>
                        <a:pt x="12809" y="0"/>
                        <a:pt x="10799" y="0"/>
                      </a:cubicBezTo>
                      <a:cubicBezTo>
                        <a:pt x="8790" y="0"/>
                        <a:pt x="6820" y="560"/>
                        <a:pt x="5112" y="1618"/>
                      </a:cubicBezTo>
                      <a:lnTo>
                        <a:pt x="7049" y="474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93" name="AutoShape 63"/>
          <p:cNvSpPr>
            <a:spLocks noChangeArrowheads="1"/>
          </p:cNvSpPr>
          <p:nvPr/>
        </p:nvSpPr>
        <p:spPr bwMode="auto">
          <a:xfrm rot="5400000">
            <a:off x="3762349" y="3732650"/>
            <a:ext cx="512763" cy="98425"/>
          </a:xfrm>
          <a:prstGeom prst="homePlate">
            <a:avLst>
              <a:gd name="adj" fmla="val 130242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latin typeface="Calibri" charset="0"/>
              <a:ea typeface="ＭＳ Ｐゴシック" charset="0"/>
            </a:endParaRPr>
          </a:p>
        </p:txBody>
      </p:sp>
      <p:grpSp>
        <p:nvGrpSpPr>
          <p:cNvPr id="114" name="Group 71"/>
          <p:cNvGrpSpPr>
            <a:grpSpLocks/>
          </p:cNvGrpSpPr>
          <p:nvPr/>
        </p:nvGrpSpPr>
        <p:grpSpPr bwMode="auto">
          <a:xfrm>
            <a:off x="754063" y="5076825"/>
            <a:ext cx="4287837" cy="863600"/>
            <a:chOff x="475" y="3198"/>
            <a:chExt cx="2701" cy="544"/>
          </a:xfrm>
        </p:grpSpPr>
        <p:sp>
          <p:nvSpPr>
            <p:cNvPr id="115" name="AutoShape 66"/>
            <p:cNvSpPr>
              <a:spLocks noChangeArrowheads="1"/>
            </p:cNvSpPr>
            <p:nvPr/>
          </p:nvSpPr>
          <p:spPr bwMode="auto">
            <a:xfrm>
              <a:off x="475" y="3481"/>
              <a:ext cx="1090" cy="2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solidFill>
                  <a:schemeClr val="bg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" name="Text Box 41"/>
            <p:cNvSpPr txBox="1">
              <a:spLocks noChangeArrowheads="1"/>
            </p:cNvSpPr>
            <p:nvPr/>
          </p:nvSpPr>
          <p:spPr bwMode="auto">
            <a:xfrm>
              <a:off x="2054" y="3483"/>
              <a:ext cx="1122" cy="230"/>
            </a:xfrm>
            <a:prstGeom prst="rect">
              <a:avLst/>
            </a:prstGeom>
            <a:noFill/>
            <a:ln w="28575">
              <a:solidFill>
                <a:srgbClr val="E6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  AMPLIFICATION</a:t>
              </a:r>
              <a:endParaRPr lang="es-ES" sz="1600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480" y="3492"/>
              <a:ext cx="98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  SCREENING</a:t>
              </a:r>
              <a:endParaRPr lang="es-ES" sz="2000" b="1">
                <a:solidFill>
                  <a:schemeClr val="bg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8" name="AutoShape 64"/>
            <p:cNvSpPr>
              <a:spLocks noChangeArrowheads="1"/>
            </p:cNvSpPr>
            <p:nvPr/>
          </p:nvSpPr>
          <p:spPr bwMode="auto">
            <a:xfrm rot="5400000">
              <a:off x="2401" y="3294"/>
              <a:ext cx="254" cy="62"/>
            </a:xfrm>
            <a:prstGeom prst="homePlate">
              <a:avLst>
                <a:gd name="adj" fmla="val 102419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9" name="AutoShape 65"/>
            <p:cNvSpPr>
              <a:spLocks noChangeArrowheads="1"/>
            </p:cNvSpPr>
            <p:nvPr/>
          </p:nvSpPr>
          <p:spPr bwMode="auto">
            <a:xfrm rot="10800000">
              <a:off x="1613" y="3582"/>
              <a:ext cx="386" cy="62"/>
            </a:xfrm>
            <a:prstGeom prst="homePlate">
              <a:avLst>
                <a:gd name="adj" fmla="val 99209"/>
              </a:avLst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120" name="Group 74"/>
          <p:cNvGrpSpPr>
            <a:grpSpLocks/>
          </p:cNvGrpSpPr>
          <p:nvPr/>
        </p:nvGrpSpPr>
        <p:grpSpPr bwMode="auto">
          <a:xfrm>
            <a:off x="793750" y="1961357"/>
            <a:ext cx="3381375" cy="703263"/>
            <a:chOff x="512" y="1230"/>
            <a:chExt cx="2130" cy="443"/>
          </a:xfrm>
        </p:grpSpPr>
        <p:grpSp>
          <p:nvGrpSpPr>
            <p:cNvPr id="121" name="Group 68"/>
            <p:cNvGrpSpPr>
              <a:grpSpLocks/>
            </p:cNvGrpSpPr>
            <p:nvPr/>
          </p:nvGrpSpPr>
          <p:grpSpPr bwMode="auto">
            <a:xfrm>
              <a:off x="512" y="1230"/>
              <a:ext cx="1566" cy="443"/>
              <a:chOff x="512" y="1230"/>
              <a:chExt cx="1566" cy="443"/>
            </a:xfrm>
          </p:grpSpPr>
          <p:sp>
            <p:nvSpPr>
              <p:cNvPr id="123" name="AutoShape 37"/>
              <p:cNvSpPr>
                <a:spLocks noChangeArrowheads="1"/>
              </p:cNvSpPr>
              <p:nvPr/>
            </p:nvSpPr>
            <p:spPr bwMode="auto">
              <a:xfrm>
                <a:off x="1598" y="1236"/>
                <a:ext cx="480" cy="432"/>
              </a:xfrm>
              <a:custGeom>
                <a:avLst/>
                <a:gdLst>
                  <a:gd name="T0" fmla="*/ 240 w 21600"/>
                  <a:gd name="T1" fmla="*/ 0 h 21600"/>
                  <a:gd name="T2" fmla="*/ 148 w 21600"/>
                  <a:gd name="T3" fmla="*/ 381 h 21600"/>
                  <a:gd name="T4" fmla="*/ 240 w 21600"/>
                  <a:gd name="T5" fmla="*/ 62 h 21600"/>
                  <a:gd name="T6" fmla="*/ 332 w 21600"/>
                  <a:gd name="T7" fmla="*/ 38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1935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7350" y="17662"/>
                    </a:moveTo>
                    <a:cubicBezTo>
                      <a:pt x="4756" y="16358"/>
                      <a:pt x="3119" y="13703"/>
                      <a:pt x="3119" y="10800"/>
                    </a:cubicBezTo>
                    <a:cubicBezTo>
                      <a:pt x="3119" y="6557"/>
                      <a:pt x="6557" y="3119"/>
                      <a:pt x="10800" y="3119"/>
                    </a:cubicBezTo>
                    <a:cubicBezTo>
                      <a:pt x="15042" y="3119"/>
                      <a:pt x="18481" y="6557"/>
                      <a:pt x="18481" y="10800"/>
                    </a:cubicBezTo>
                    <a:cubicBezTo>
                      <a:pt x="18480" y="13703"/>
                      <a:pt x="16843" y="16358"/>
                      <a:pt x="14249" y="17662"/>
                    </a:cubicBezTo>
                    <a:lnTo>
                      <a:pt x="15650" y="20449"/>
                    </a:lnTo>
                    <a:cubicBezTo>
                      <a:pt x="19298" y="18615"/>
                      <a:pt x="21600" y="14882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882"/>
                      <a:pt x="2301" y="18615"/>
                      <a:pt x="5949" y="20449"/>
                    </a:cubicBezTo>
                    <a:lnTo>
                      <a:pt x="7350" y="1766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4" name="Text Box 38"/>
              <p:cNvSpPr txBox="1">
                <a:spLocks noChangeArrowheads="1"/>
              </p:cNvSpPr>
              <p:nvPr/>
            </p:nvSpPr>
            <p:spPr bwMode="auto">
              <a:xfrm>
                <a:off x="512" y="1230"/>
                <a:ext cx="1104" cy="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lnSpc>
                    <a:spcPct val="50000"/>
                  </a:lnSpc>
                  <a:spcBef>
                    <a:spcPct val="50000"/>
                  </a:spcBef>
                  <a:defRPr/>
                </a:pPr>
                <a:r>
                  <a:rPr lang="es-ES" sz="1600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vector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  <a:defRPr/>
                </a:pPr>
                <a:r>
                  <a:rPr lang="es-ES" sz="1600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pBluescript SKII</a:t>
                </a:r>
              </a:p>
              <a:p>
                <a:pPr algn="l">
                  <a:lnSpc>
                    <a:spcPct val="50000"/>
                  </a:lnSpc>
                  <a:spcBef>
                    <a:spcPct val="50000"/>
                  </a:spcBef>
                  <a:defRPr/>
                </a:pPr>
                <a:r>
                  <a:rPr lang="es-ES" sz="1600" i="1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Bam</a:t>
                </a:r>
                <a:r>
                  <a:rPr lang="es-ES" sz="1600">
                    <a:solidFill>
                      <a:schemeClr val="tx1"/>
                    </a:solidFill>
                    <a:latin typeface="Calibri" charset="0"/>
                    <a:ea typeface="ＭＳ Ｐゴシック" charset="0"/>
                  </a:rPr>
                  <a:t> HI digested</a:t>
                </a:r>
              </a:p>
            </p:txBody>
          </p:sp>
        </p:grpSp>
        <p:sp>
          <p:nvSpPr>
            <p:cNvPr id="122" name="Text Box 73"/>
            <p:cNvSpPr txBox="1">
              <a:spLocks noChangeArrowheads="1"/>
            </p:cNvSpPr>
            <p:nvPr/>
          </p:nvSpPr>
          <p:spPr bwMode="auto">
            <a:xfrm>
              <a:off x="2414" y="12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1">
                    <a:gsLst>
                      <a:gs pos="0">
                        <a:srgbClr val="DE9292"/>
                      </a:gs>
                      <a:gs pos="100000">
                        <a:srgbClr val="DE9292">
                          <a:gamma/>
                          <a:shade val="66667"/>
                          <a:invGamma/>
                          <a:alpha val="7200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sz="2800">
                  <a:latin typeface="Calibri" charset="0"/>
                  <a:ea typeface="ＭＳ Ｐゴシック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982663" y="2981325"/>
            <a:ext cx="1416050" cy="4365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E9292">
                  <a:alpha val="72000"/>
                </a:srgbClr>
              </a:gs>
              <a:gs pos="100000">
                <a:srgbClr val="DE9292">
                  <a:gamma/>
                  <a:shade val="73333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latin typeface="Calibri" charset="0"/>
              <a:ea typeface="ＭＳ Ｐゴシック" charset="0"/>
            </a:endParaRPr>
          </a:p>
        </p:txBody>
      </p:sp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075" y="1106488"/>
            <a:ext cx="18669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16013" y="2971800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000" b="1">
                <a:solidFill>
                  <a:schemeClr val="bg1"/>
                </a:solidFill>
                <a:latin typeface="Calibri" charset="0"/>
                <a:ea typeface="ＭＳ Ｐゴシック" charset="0"/>
              </a:rPr>
              <a:t>Selection</a:t>
            </a:r>
          </a:p>
        </p:txBody>
      </p:sp>
      <p:grpSp>
        <p:nvGrpSpPr>
          <p:cNvPr id="8" name="Group 59"/>
          <p:cNvGrpSpPr>
            <a:grpSpLocks/>
          </p:cNvGrpSpPr>
          <p:nvPr/>
        </p:nvGrpSpPr>
        <p:grpSpPr bwMode="auto">
          <a:xfrm>
            <a:off x="6276975" y="1608138"/>
            <a:ext cx="2430463" cy="1612900"/>
            <a:chOff x="3954" y="1013"/>
            <a:chExt cx="1531" cy="1016"/>
          </a:xfrm>
        </p:grpSpPr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4239" y="1768"/>
              <a:ext cx="1216" cy="261"/>
              <a:chOff x="4281" y="1768"/>
              <a:chExt cx="1216" cy="261"/>
            </a:xfrm>
          </p:grpSpPr>
          <p:sp>
            <p:nvSpPr>
              <p:cNvPr id="16" name="AutoShape 26"/>
              <p:cNvSpPr>
                <a:spLocks noChangeArrowheads="1"/>
              </p:cNvSpPr>
              <p:nvPr/>
            </p:nvSpPr>
            <p:spPr bwMode="auto">
              <a:xfrm>
                <a:off x="4297" y="1768"/>
                <a:ext cx="1188" cy="26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4FEAD"/>
                  </a:gs>
                  <a:gs pos="100000">
                    <a:srgbClr val="94FEAD">
                      <a:gamma/>
                      <a:shade val="86667"/>
                      <a:invGamma/>
                      <a:alpha val="92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4281" y="1783"/>
                <a:ext cx="12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s-ES">
                    <a:latin typeface="Calibri" charset="0"/>
                    <a:ea typeface="ＭＳ Ｐゴシック" charset="0"/>
                  </a:rPr>
                  <a:t>Confirm resistance</a:t>
                </a:r>
              </a:p>
            </p:txBody>
          </p:sp>
        </p:grpSp>
        <p:grpSp>
          <p:nvGrpSpPr>
            <p:cNvPr id="10" name="Group 58"/>
            <p:cNvGrpSpPr>
              <a:grpSpLocks/>
            </p:cNvGrpSpPr>
            <p:nvPr/>
          </p:nvGrpSpPr>
          <p:grpSpPr bwMode="auto">
            <a:xfrm>
              <a:off x="3954" y="1013"/>
              <a:ext cx="1531" cy="522"/>
              <a:chOff x="3954" y="1013"/>
              <a:chExt cx="1531" cy="522"/>
            </a:xfrm>
          </p:grpSpPr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>
                <a:off x="4201" y="1013"/>
                <a:ext cx="1284" cy="522"/>
                <a:chOff x="4201" y="1062"/>
                <a:chExt cx="1284" cy="522"/>
              </a:xfrm>
            </p:grpSpPr>
            <p:sp>
              <p:nvSpPr>
                <p:cNvPr id="14" name="AutoShape 24"/>
                <p:cNvSpPr>
                  <a:spLocks noChangeArrowheads="1"/>
                </p:cNvSpPr>
                <p:nvPr/>
              </p:nvSpPr>
              <p:spPr bwMode="auto">
                <a:xfrm>
                  <a:off x="4201" y="1062"/>
                  <a:ext cx="1283" cy="522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94FEAD"/>
                    </a:gs>
                    <a:gs pos="100000">
                      <a:srgbClr val="94FEAD">
                        <a:gamma/>
                        <a:shade val="86667"/>
                        <a:invGamma/>
                        <a:alpha val="92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latin typeface="Calibri" charset="0"/>
                    <a:ea typeface="ＭＳ Ｐゴシック" charset="0"/>
                  </a:endParaRPr>
                </a:p>
              </p:txBody>
            </p:sp>
            <p:sp>
              <p:nvSpPr>
                <p:cNvPr id="15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211" y="1082"/>
                  <a:ext cx="1274" cy="4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s-ES">
                      <a:latin typeface="Calibri" charset="0"/>
                      <a:ea typeface="ＭＳ Ｐゴシック" charset="0"/>
                    </a:rPr>
                    <a:t>Retransformation</a:t>
                  </a:r>
                </a:p>
                <a:p>
                  <a:pPr>
                    <a:defRPr/>
                  </a:pPr>
                  <a:r>
                    <a:rPr lang="es-ES" sz="1400">
                      <a:latin typeface="Calibri" charset="0"/>
                      <a:ea typeface="ＭＳ Ｐゴシック" charset="0"/>
                    </a:rPr>
                    <a:t>(to discard chromosomal </a:t>
                  </a:r>
                </a:p>
                <a:p>
                  <a:pPr>
                    <a:defRPr/>
                  </a:pPr>
                  <a:r>
                    <a:rPr lang="es-ES" sz="1400">
                      <a:latin typeface="Calibri" charset="0"/>
                      <a:ea typeface="ＭＳ Ｐゴシック" charset="0"/>
                    </a:rPr>
                    <a:t>mutations)</a:t>
                  </a:r>
                </a:p>
              </p:txBody>
            </p:sp>
          </p:grpSp>
          <p:sp>
            <p:nvSpPr>
              <p:cNvPr id="13" name="AutoShape 49"/>
              <p:cNvSpPr>
                <a:spLocks noChangeArrowheads="1"/>
              </p:cNvSpPr>
              <p:nvPr/>
            </p:nvSpPr>
            <p:spPr bwMode="auto">
              <a:xfrm>
                <a:off x="3954" y="1227"/>
                <a:ext cx="203" cy="73"/>
              </a:xfrm>
              <a:prstGeom prst="homePlate">
                <a:avLst>
                  <a:gd name="adj" fmla="val 69521"/>
                </a:avLst>
              </a:prstGeom>
              <a:solidFill>
                <a:srgbClr val="0000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</p:grpSp>
        <p:sp>
          <p:nvSpPr>
            <p:cNvPr id="11" name="AutoShape 50"/>
            <p:cNvSpPr>
              <a:spLocks noChangeArrowheads="1"/>
            </p:cNvSpPr>
            <p:nvPr/>
          </p:nvSpPr>
          <p:spPr bwMode="auto">
            <a:xfrm rot="5400000">
              <a:off x="4771" y="1613"/>
              <a:ext cx="153" cy="69"/>
            </a:xfrm>
            <a:prstGeom prst="homePlate">
              <a:avLst>
                <a:gd name="adj" fmla="val 55435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18" name="Group 68"/>
          <p:cNvGrpSpPr>
            <a:grpSpLocks/>
          </p:cNvGrpSpPr>
          <p:nvPr/>
        </p:nvGrpSpPr>
        <p:grpSpPr bwMode="auto">
          <a:xfrm>
            <a:off x="2711450" y="1160463"/>
            <a:ext cx="3467100" cy="1743075"/>
            <a:chOff x="1708" y="731"/>
            <a:chExt cx="2184" cy="1098"/>
          </a:xfrm>
        </p:grpSpPr>
        <p:grpSp>
          <p:nvGrpSpPr>
            <p:cNvPr id="19" name="Group 39"/>
            <p:cNvGrpSpPr>
              <a:grpSpLocks/>
            </p:cNvGrpSpPr>
            <p:nvPr/>
          </p:nvGrpSpPr>
          <p:grpSpPr bwMode="auto">
            <a:xfrm>
              <a:off x="2041" y="731"/>
              <a:ext cx="705" cy="316"/>
              <a:chOff x="2083" y="731"/>
              <a:chExt cx="705" cy="316"/>
            </a:xfrm>
          </p:grpSpPr>
          <p:sp>
            <p:nvSpPr>
              <p:cNvPr id="29" name="AutoShape 36"/>
              <p:cNvSpPr>
                <a:spLocks noChangeArrowheads="1"/>
              </p:cNvSpPr>
              <p:nvPr/>
            </p:nvSpPr>
            <p:spPr bwMode="auto">
              <a:xfrm>
                <a:off x="2083" y="731"/>
                <a:ext cx="705" cy="31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D3BE23"/>
                  </a:gs>
                  <a:gs pos="100000">
                    <a:srgbClr val="D3BE23">
                      <a:gamma/>
                      <a:shade val="86667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30" name="Text Box 19"/>
              <p:cNvSpPr txBox="1">
                <a:spLocks noChangeArrowheads="1"/>
              </p:cNvSpPr>
              <p:nvPr/>
            </p:nvSpPr>
            <p:spPr bwMode="auto">
              <a:xfrm>
                <a:off x="2220" y="773"/>
                <a:ext cx="3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s-ES">
                    <a:latin typeface="Calibri" charset="0"/>
                    <a:ea typeface="ＭＳ Ｐゴシック" charset="0"/>
                  </a:rPr>
                  <a:t>Pool</a:t>
                </a:r>
              </a:p>
            </p:txBody>
          </p:sp>
        </p:grpSp>
        <p:grpSp>
          <p:nvGrpSpPr>
            <p:cNvPr id="20" name="Group 38"/>
            <p:cNvGrpSpPr>
              <a:grpSpLocks/>
            </p:cNvGrpSpPr>
            <p:nvPr/>
          </p:nvGrpSpPr>
          <p:grpSpPr bwMode="auto">
            <a:xfrm>
              <a:off x="2020" y="1417"/>
              <a:ext cx="705" cy="412"/>
              <a:chOff x="2062" y="1417"/>
              <a:chExt cx="705" cy="412"/>
            </a:xfrm>
          </p:grpSpPr>
          <p:sp>
            <p:nvSpPr>
              <p:cNvPr id="27" name="AutoShape 37"/>
              <p:cNvSpPr>
                <a:spLocks noChangeArrowheads="1"/>
              </p:cNvSpPr>
              <p:nvPr/>
            </p:nvSpPr>
            <p:spPr bwMode="auto">
              <a:xfrm>
                <a:off x="2062" y="1417"/>
                <a:ext cx="705" cy="41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D3BE23"/>
                  </a:gs>
                  <a:gs pos="100000">
                    <a:srgbClr val="D3BE23">
                      <a:gamma/>
                      <a:shade val="86667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28" name="Text Box 20"/>
              <p:cNvSpPr txBox="1">
                <a:spLocks noChangeArrowheads="1"/>
              </p:cNvSpPr>
              <p:nvPr/>
            </p:nvSpPr>
            <p:spPr bwMode="auto">
              <a:xfrm>
                <a:off x="2063" y="1421"/>
                <a:ext cx="689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s-ES">
                    <a:latin typeface="Calibri" charset="0"/>
                    <a:ea typeface="ＭＳ Ｐゴシック" charset="0"/>
                  </a:rPr>
                  <a:t>Individual</a:t>
                </a:r>
              </a:p>
              <a:p>
                <a:pPr>
                  <a:defRPr/>
                </a:pPr>
                <a:r>
                  <a:rPr lang="es-ES">
                    <a:latin typeface="Calibri" charset="0"/>
                    <a:ea typeface="ＭＳ Ｐゴシック" charset="0"/>
                  </a:rPr>
                  <a:t> clones</a:t>
                </a:r>
              </a:p>
            </p:txBody>
          </p:sp>
        </p:grp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3000" y="1052"/>
              <a:ext cx="892" cy="41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4FEAD"/>
                </a:gs>
                <a:gs pos="100000">
                  <a:srgbClr val="94FEAD">
                    <a:gamma/>
                    <a:shade val="86667"/>
                    <a:invGamma/>
                    <a:alpha val="9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978" y="1057"/>
              <a:ext cx="91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>
                  <a:latin typeface="Calibri" charset="0"/>
                  <a:ea typeface="ＭＳ Ｐゴシック" charset="0"/>
                </a:rPr>
                <a:t>Plasmid</a:t>
              </a:r>
            </a:p>
            <a:p>
              <a:pPr>
                <a:defRPr/>
              </a:pPr>
              <a:r>
                <a:rPr lang="es-ES">
                  <a:latin typeface="Calibri" charset="0"/>
                  <a:ea typeface="ＭＳ Ｐゴシック" charset="0"/>
                </a:rPr>
                <a:t>DNA isolation</a:t>
              </a:r>
            </a:p>
          </p:txBody>
        </p:sp>
        <p:sp>
          <p:nvSpPr>
            <p:cNvPr id="23" name="AutoShape 48"/>
            <p:cNvSpPr>
              <a:spLocks noChangeArrowheads="1"/>
            </p:cNvSpPr>
            <p:nvPr/>
          </p:nvSpPr>
          <p:spPr bwMode="auto">
            <a:xfrm rot="-2557744">
              <a:off x="1710" y="945"/>
              <a:ext cx="267" cy="69"/>
            </a:xfrm>
            <a:prstGeom prst="homePlate">
              <a:avLst>
                <a:gd name="adj" fmla="val 96739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24" name="AutoShape 51"/>
            <p:cNvSpPr>
              <a:spLocks noChangeArrowheads="1"/>
            </p:cNvSpPr>
            <p:nvPr/>
          </p:nvSpPr>
          <p:spPr bwMode="auto">
            <a:xfrm rot="2634888">
              <a:off x="1708" y="1511"/>
              <a:ext cx="267" cy="69"/>
            </a:xfrm>
            <a:prstGeom prst="homePlate">
              <a:avLst>
                <a:gd name="adj" fmla="val 96739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25" name="AutoShape 52"/>
            <p:cNvSpPr>
              <a:spLocks noChangeArrowheads="1"/>
            </p:cNvSpPr>
            <p:nvPr/>
          </p:nvSpPr>
          <p:spPr bwMode="auto">
            <a:xfrm rot="-2557744">
              <a:off x="2758" y="1513"/>
              <a:ext cx="267" cy="69"/>
            </a:xfrm>
            <a:prstGeom prst="homePlate">
              <a:avLst>
                <a:gd name="adj" fmla="val 96739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26" name="AutoShape 53"/>
            <p:cNvSpPr>
              <a:spLocks noChangeArrowheads="1"/>
            </p:cNvSpPr>
            <p:nvPr/>
          </p:nvSpPr>
          <p:spPr bwMode="auto">
            <a:xfrm rot="2634888">
              <a:off x="2756" y="947"/>
              <a:ext cx="267" cy="69"/>
            </a:xfrm>
            <a:prstGeom prst="homePlate">
              <a:avLst>
                <a:gd name="adj" fmla="val 96739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31" name="Group 66"/>
          <p:cNvGrpSpPr>
            <a:grpSpLocks/>
          </p:cNvGrpSpPr>
          <p:nvPr/>
        </p:nvGrpSpPr>
        <p:grpSpPr bwMode="auto">
          <a:xfrm>
            <a:off x="6711949" y="3268663"/>
            <a:ext cx="2336799" cy="938212"/>
            <a:chOff x="4228" y="2059"/>
            <a:chExt cx="1472" cy="591"/>
          </a:xfrm>
        </p:grpSpPr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4228" y="2245"/>
              <a:ext cx="1472" cy="405"/>
              <a:chOff x="4420" y="2349"/>
              <a:chExt cx="925" cy="258"/>
            </a:xfrm>
          </p:grpSpPr>
          <p:sp>
            <p:nvSpPr>
              <p:cNvPr id="34" name="AutoShape 27"/>
              <p:cNvSpPr>
                <a:spLocks noChangeArrowheads="1"/>
              </p:cNvSpPr>
              <p:nvPr/>
            </p:nvSpPr>
            <p:spPr bwMode="auto">
              <a:xfrm>
                <a:off x="4420" y="2349"/>
                <a:ext cx="775" cy="25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4FEAD"/>
                  </a:gs>
                  <a:gs pos="100000">
                    <a:srgbClr val="94FEAD">
                      <a:gamma/>
                      <a:shade val="86667"/>
                      <a:invGamma/>
                      <a:alpha val="92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35" name="Text Box 8"/>
              <p:cNvSpPr txBox="1">
                <a:spLocks noChangeArrowheads="1"/>
              </p:cNvSpPr>
              <p:nvPr/>
            </p:nvSpPr>
            <p:spPr bwMode="auto">
              <a:xfrm>
                <a:off x="4437" y="2361"/>
                <a:ext cx="908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s-ES" dirty="0" err="1">
                    <a:latin typeface="Calibri" charset="0"/>
                    <a:ea typeface="ＭＳ Ｐゴシック" charset="0"/>
                  </a:rPr>
                  <a:t>Digestion</a:t>
                </a:r>
                <a:endParaRPr lang="es-ES" dirty="0">
                  <a:latin typeface="Calibri" charset="0"/>
                  <a:ea typeface="ＭＳ Ｐゴシック" charset="0"/>
                </a:endParaRPr>
              </a:p>
              <a:p>
                <a:pPr>
                  <a:defRPr/>
                </a:pPr>
                <a:r>
                  <a:rPr lang="es-ES" sz="1600" dirty="0">
                    <a:latin typeface="Calibri" charset="0"/>
                    <a:ea typeface="ＭＳ Ｐゴシック" charset="0"/>
                  </a:rPr>
                  <a:t>(</a:t>
                </a:r>
                <a:r>
                  <a:rPr lang="es-ES" sz="1600" dirty="0" err="1">
                    <a:latin typeface="Calibri" charset="0"/>
                    <a:ea typeface="ＭＳ Ｐゴシック" charset="0"/>
                  </a:rPr>
                  <a:t>independent</a:t>
                </a:r>
                <a:r>
                  <a:rPr lang="es-ES" sz="1600" dirty="0">
                    <a:latin typeface="Calibri" charset="0"/>
                    <a:ea typeface="ＭＳ Ｐゴシック" charset="0"/>
                  </a:rPr>
                  <a:t> clones)</a:t>
                </a:r>
              </a:p>
            </p:txBody>
          </p:sp>
        </p:grpSp>
        <p:sp>
          <p:nvSpPr>
            <p:cNvPr id="33" name="AutoShape 54"/>
            <p:cNvSpPr>
              <a:spLocks noChangeArrowheads="1"/>
            </p:cNvSpPr>
            <p:nvPr/>
          </p:nvSpPr>
          <p:spPr bwMode="auto">
            <a:xfrm rot="5400000">
              <a:off x="4766" y="2104"/>
              <a:ext cx="158" cy="68"/>
            </a:xfrm>
            <a:prstGeom prst="homePlate">
              <a:avLst>
                <a:gd name="adj" fmla="val 58088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36" name="Group 61"/>
          <p:cNvGrpSpPr>
            <a:grpSpLocks/>
          </p:cNvGrpSpPr>
          <p:nvPr/>
        </p:nvGrpSpPr>
        <p:grpSpPr bwMode="auto">
          <a:xfrm>
            <a:off x="6969125" y="4346575"/>
            <a:ext cx="1427163" cy="1138238"/>
            <a:chOff x="4398" y="2685"/>
            <a:chExt cx="899" cy="717"/>
          </a:xfrm>
        </p:grpSpPr>
        <p:grpSp>
          <p:nvGrpSpPr>
            <p:cNvPr id="37" name="Group 43"/>
            <p:cNvGrpSpPr>
              <a:grpSpLocks/>
            </p:cNvGrpSpPr>
            <p:nvPr/>
          </p:nvGrpSpPr>
          <p:grpSpPr bwMode="auto">
            <a:xfrm>
              <a:off x="4445" y="2886"/>
              <a:ext cx="804" cy="240"/>
              <a:chOff x="4378" y="2741"/>
              <a:chExt cx="804" cy="240"/>
            </a:xfrm>
          </p:grpSpPr>
          <p:sp>
            <p:nvSpPr>
              <p:cNvPr id="42" name="AutoShape 28"/>
              <p:cNvSpPr>
                <a:spLocks noChangeArrowheads="1"/>
              </p:cNvSpPr>
              <p:nvPr/>
            </p:nvSpPr>
            <p:spPr bwMode="auto">
              <a:xfrm>
                <a:off x="4378" y="2741"/>
                <a:ext cx="804" cy="24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42944C"/>
                  </a:gs>
                  <a:gs pos="100000">
                    <a:srgbClr val="42944C">
                      <a:gamma/>
                      <a:shade val="6000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43" name="Text Box 9"/>
              <p:cNvSpPr txBox="1">
                <a:spLocks noChangeArrowheads="1"/>
              </p:cNvSpPr>
              <p:nvPr/>
            </p:nvSpPr>
            <p:spPr bwMode="auto">
              <a:xfrm>
                <a:off x="4437" y="2746"/>
                <a:ext cx="68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s-ES">
                    <a:solidFill>
                      <a:schemeClr val="bg1"/>
                    </a:solidFill>
                    <a:latin typeface="Calibri" charset="0"/>
                    <a:ea typeface="ＭＳ Ｐゴシック" charset="0"/>
                  </a:rPr>
                  <a:t>Sequence</a:t>
                </a:r>
              </a:p>
            </p:txBody>
          </p:sp>
        </p:grpSp>
        <p:grpSp>
          <p:nvGrpSpPr>
            <p:cNvPr id="38" name="Group 42"/>
            <p:cNvGrpSpPr>
              <a:grpSpLocks/>
            </p:cNvGrpSpPr>
            <p:nvPr/>
          </p:nvGrpSpPr>
          <p:grpSpPr bwMode="auto">
            <a:xfrm>
              <a:off x="4398" y="3155"/>
              <a:ext cx="899" cy="247"/>
              <a:chOff x="4035" y="3555"/>
              <a:chExt cx="899" cy="247"/>
            </a:xfrm>
          </p:grpSpPr>
          <p:sp>
            <p:nvSpPr>
              <p:cNvPr id="40" name="AutoShape 41"/>
              <p:cNvSpPr>
                <a:spLocks noChangeArrowheads="1"/>
              </p:cNvSpPr>
              <p:nvPr/>
            </p:nvSpPr>
            <p:spPr bwMode="auto">
              <a:xfrm>
                <a:off x="4035" y="3555"/>
                <a:ext cx="899" cy="24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42944C"/>
                  </a:gs>
                  <a:gs pos="100000">
                    <a:srgbClr val="42944C">
                      <a:gamma/>
                      <a:shade val="6000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41" name="Text Box 10"/>
              <p:cNvSpPr txBox="1">
                <a:spLocks noChangeArrowheads="1"/>
              </p:cNvSpPr>
              <p:nvPr/>
            </p:nvSpPr>
            <p:spPr bwMode="auto">
              <a:xfrm>
                <a:off x="4096" y="3563"/>
                <a:ext cx="77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s-ES">
                    <a:solidFill>
                      <a:schemeClr val="bg1"/>
                    </a:solidFill>
                    <a:latin typeface="Calibri" charset="0"/>
                    <a:ea typeface="ＭＳ Ｐゴシック" charset="0"/>
                  </a:rPr>
                  <a:t>Annotation</a:t>
                </a:r>
              </a:p>
            </p:txBody>
          </p:sp>
        </p:grpSp>
        <p:sp>
          <p:nvSpPr>
            <p:cNvPr id="39" name="AutoShape 55"/>
            <p:cNvSpPr>
              <a:spLocks noChangeArrowheads="1"/>
            </p:cNvSpPr>
            <p:nvPr/>
          </p:nvSpPr>
          <p:spPr bwMode="auto">
            <a:xfrm rot="5400000">
              <a:off x="4771" y="2727"/>
              <a:ext cx="153" cy="69"/>
            </a:xfrm>
            <a:prstGeom prst="homePlate">
              <a:avLst>
                <a:gd name="adj" fmla="val 55435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44" name="Group 62"/>
          <p:cNvGrpSpPr>
            <a:grpSpLocks/>
          </p:cNvGrpSpPr>
          <p:nvPr/>
        </p:nvGrpSpPr>
        <p:grpSpPr bwMode="auto">
          <a:xfrm>
            <a:off x="1976438" y="4281488"/>
            <a:ext cx="4546600" cy="2141537"/>
            <a:chOff x="1245" y="2655"/>
            <a:chExt cx="2864" cy="1349"/>
          </a:xfrm>
        </p:grpSpPr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1480" y="2655"/>
              <a:ext cx="1673" cy="7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13709"/>
                </a:gs>
                <a:gs pos="100000">
                  <a:srgbClr val="E13709">
                    <a:gamma/>
                    <a:shade val="6000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1598" y="2753"/>
              <a:ext cx="165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Identification</a:t>
              </a:r>
              <a:r>
                <a:rPr lang="es-ES" dirty="0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of </a:t>
              </a: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the</a:t>
              </a:r>
              <a:r>
                <a:rPr lang="es-ES" dirty="0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genes </a:t>
              </a: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involved</a:t>
              </a:r>
              <a:r>
                <a:rPr lang="es-ES" dirty="0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in </a:t>
              </a: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the</a:t>
              </a:r>
              <a:r>
                <a:rPr lang="es-ES" dirty="0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resistance</a:t>
              </a:r>
              <a:r>
                <a:rPr lang="es-ES" dirty="0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phenotype</a:t>
              </a:r>
              <a:endParaRPr lang="es-ES" dirty="0">
                <a:solidFill>
                  <a:schemeClr val="bg1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47" name="AutoShape 44"/>
            <p:cNvSpPr>
              <a:spLocks noChangeArrowheads="1"/>
            </p:cNvSpPr>
            <p:nvPr/>
          </p:nvSpPr>
          <p:spPr bwMode="auto">
            <a:xfrm>
              <a:off x="1245" y="3585"/>
              <a:ext cx="864" cy="26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5400F"/>
                </a:gs>
                <a:gs pos="100000">
                  <a:srgbClr val="F5400F">
                    <a:gamma/>
                    <a:shade val="8313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Subcloning</a:t>
              </a:r>
            </a:p>
          </p:txBody>
        </p:sp>
        <p:sp>
          <p:nvSpPr>
            <p:cNvPr id="48" name="AutoShape 45"/>
            <p:cNvSpPr>
              <a:spLocks noChangeArrowheads="1"/>
            </p:cNvSpPr>
            <p:nvPr/>
          </p:nvSpPr>
          <p:spPr bwMode="auto">
            <a:xfrm>
              <a:off x="2227" y="3531"/>
              <a:ext cx="1358" cy="47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5400F"/>
                </a:gs>
                <a:gs pos="100000">
                  <a:srgbClr val="F5400F">
                    <a:gamma/>
                    <a:shade val="8313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In vitro mutagenesis</a:t>
              </a:r>
            </a:p>
            <a:p>
              <a:pPr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transposon</a:t>
              </a:r>
            </a:p>
          </p:txBody>
        </p:sp>
        <p:sp>
          <p:nvSpPr>
            <p:cNvPr id="49" name="AutoShape 56"/>
            <p:cNvSpPr>
              <a:spLocks noChangeArrowheads="1"/>
            </p:cNvSpPr>
            <p:nvPr/>
          </p:nvSpPr>
          <p:spPr bwMode="auto">
            <a:xfrm rot="10800000">
              <a:off x="3440" y="3096"/>
              <a:ext cx="669" cy="69"/>
            </a:xfrm>
            <a:prstGeom prst="homePlate">
              <a:avLst>
                <a:gd name="adj" fmla="val 97136"/>
              </a:avLst>
            </a:prstGeom>
            <a:solidFill>
              <a:srgbClr val="000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s-ES"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50" name="AutoShape 64"/>
          <p:cNvSpPr>
            <a:spLocks noChangeArrowheads="1"/>
          </p:cNvSpPr>
          <p:nvPr/>
        </p:nvSpPr>
        <p:spPr bwMode="auto">
          <a:xfrm>
            <a:off x="1849438" y="195263"/>
            <a:ext cx="5595937" cy="566737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latin typeface="Calibri" charset="0"/>
              <a:ea typeface="ＭＳ Ｐゴシック" charset="0"/>
            </a:endParaRPr>
          </a:p>
        </p:txBody>
      </p:sp>
      <p:sp>
        <p:nvSpPr>
          <p:cNvPr id="51" name="Text Box 65"/>
          <p:cNvSpPr txBox="1">
            <a:spLocks noChangeArrowheads="1"/>
          </p:cNvSpPr>
          <p:nvPr/>
        </p:nvSpPr>
        <p:spPr bwMode="auto">
          <a:xfrm>
            <a:off x="2192339" y="260577"/>
            <a:ext cx="554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8363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solidFill>
                  <a:schemeClr val="bg1"/>
                </a:solidFill>
                <a:latin typeface="Calibri" charset="0"/>
                <a:ea typeface="ＭＳ Ｐゴシック" charset="0"/>
              </a:rPr>
              <a:t>Screening of metagenomic libraries</a:t>
            </a:r>
            <a:endParaRPr lang="es-ES" sz="2400">
              <a:solidFill>
                <a:schemeClr val="bg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4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352928" cy="3168352"/>
          </a:xfrm>
        </p:spPr>
        <p:txBody>
          <a:bodyPr>
            <a:normAutofit/>
          </a:bodyPr>
          <a:lstStyle/>
          <a:p>
            <a:r>
              <a:rPr lang="en-GB" dirty="0"/>
              <a:t>A functional </a:t>
            </a:r>
            <a:r>
              <a:rPr lang="en-GB" dirty="0" err="1"/>
              <a:t>metagenomic</a:t>
            </a:r>
            <a:r>
              <a:rPr lang="en-GB" dirty="0"/>
              <a:t> approach was selected to recover metal resistance </a:t>
            </a:r>
            <a:r>
              <a:rPr lang="en-GB" dirty="0" smtClean="0"/>
              <a:t>genes </a:t>
            </a:r>
            <a:r>
              <a:rPr lang="en-GB" dirty="0"/>
              <a:t>from the </a:t>
            </a:r>
            <a:r>
              <a:rPr lang="en-GB" dirty="0" smtClean="0"/>
              <a:t>rhizosphere microbial </a:t>
            </a:r>
            <a:r>
              <a:rPr lang="en-GB" dirty="0"/>
              <a:t>community of an acid-mine drainage (AMD)-adapted plant, </a:t>
            </a:r>
            <a:r>
              <a:rPr lang="en-GB" i="1" dirty="0" smtClean="0"/>
              <a:t>Erica </a:t>
            </a:r>
            <a:r>
              <a:rPr lang="en-GB" i="1" dirty="0" err="1" smtClean="0"/>
              <a:t>andevalensis</a:t>
            </a:r>
            <a:r>
              <a:rPr lang="en-GB" i="1" dirty="0" smtClean="0"/>
              <a:t> </a:t>
            </a:r>
            <a:r>
              <a:rPr lang="en-GB" dirty="0"/>
              <a:t>from Rio Tinto, Spain. </a:t>
            </a:r>
          </a:p>
          <a:p>
            <a:endParaRPr lang="en-GB" dirty="0" smtClean="0"/>
          </a:p>
          <a:p>
            <a:r>
              <a:rPr lang="en-GB" dirty="0" smtClean="0"/>
              <a:t>13 </a:t>
            </a:r>
            <a:r>
              <a:rPr lang="en-GB" dirty="0"/>
              <a:t>nickel resistant clones were isolated and </a:t>
            </a:r>
            <a:r>
              <a:rPr lang="en-GB" dirty="0" smtClean="0"/>
              <a:t>analysed</a:t>
            </a:r>
            <a:r>
              <a:rPr lang="en-GB" dirty="0"/>
              <a:t>, </a:t>
            </a:r>
            <a:r>
              <a:rPr lang="en-GB" dirty="0" smtClean="0"/>
              <a:t>encoding </a:t>
            </a:r>
            <a:r>
              <a:rPr lang="en-GB" dirty="0"/>
              <a:t>hypothetical or </a:t>
            </a:r>
            <a:r>
              <a:rPr lang="en-GB" dirty="0" smtClean="0"/>
              <a:t>conserved hypothetical </a:t>
            </a:r>
            <a:r>
              <a:rPr lang="en-GB" dirty="0"/>
              <a:t>proteins of uncertain functions, or well-characterized </a:t>
            </a:r>
            <a:r>
              <a:rPr lang="en-GB" dirty="0" smtClean="0"/>
              <a:t>proteins</a:t>
            </a:r>
            <a:r>
              <a:rPr lang="en-GB" dirty="0"/>
              <a:t>, but not previously reported to be related to nickel </a:t>
            </a:r>
            <a:r>
              <a:rPr lang="en-GB" dirty="0" smtClean="0"/>
              <a:t>resistance</a:t>
            </a:r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resistance clones were classified </a:t>
            </a:r>
            <a:r>
              <a:rPr lang="en-GB" dirty="0" smtClean="0"/>
              <a:t>into </a:t>
            </a:r>
            <a:r>
              <a:rPr lang="en-GB" dirty="0"/>
              <a:t>two groups according to their nickel accumulation properties: those preventing or those </a:t>
            </a:r>
            <a:r>
              <a:rPr lang="en-GB" dirty="0" smtClean="0"/>
              <a:t>favouring metal </a:t>
            </a:r>
            <a:r>
              <a:rPr lang="en-GB" dirty="0"/>
              <a:t>accumulation. Two clones encoding putative ABC transporter components and a serine </a:t>
            </a:r>
            <a:r>
              <a:rPr lang="en-GB" dirty="0" smtClean="0"/>
              <a:t>O-acetyltransferase </a:t>
            </a:r>
            <a:r>
              <a:rPr lang="en-GB" dirty="0"/>
              <a:t>were found as representatives of each </a:t>
            </a:r>
            <a:r>
              <a:rPr lang="en-GB" dirty="0" smtClean="0"/>
              <a:t>group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735" t="25633" r="44804" b="37099"/>
          <a:stretch/>
        </p:blipFill>
        <p:spPr>
          <a:xfrm>
            <a:off x="424135" y="233548"/>
            <a:ext cx="4012977" cy="211533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88024" y="332656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GB" smtClean="0"/>
              <a:t>Gonzalez-Pastor &amp; Mirete, </a:t>
            </a:r>
            <a:br>
              <a:rPr lang="en-GB" smtClean="0"/>
            </a:br>
            <a:r>
              <a:rPr lang="en-GB" smtClean="0"/>
              <a:t>Metagenomics, 2010</a:t>
            </a:r>
            <a:endParaRPr lang="en-GB" dirty="0"/>
          </a:p>
        </p:txBody>
      </p:sp>
      <p:pic>
        <p:nvPicPr>
          <p:cNvPr id="1026" name="Picture 2" descr="http://www.florasilvestre.es/mediterranea/Ericaceae/Erica_andevalensis4.jpg"/>
          <p:cNvPicPr>
            <a:picLocks noGrp="1" noChangeAspect="1" noChangeArrowheads="1"/>
          </p:cNvPicPr>
          <p:nvPr>
            <p:ph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1625053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Nickel resistance genes from rhizosphere communities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136" y="1953939"/>
            <a:ext cx="8064896" cy="300367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5536" y="1531794"/>
            <a:ext cx="8064896" cy="1023981"/>
          </a:xfrm>
        </p:spPr>
        <p:txBody>
          <a:bodyPr/>
          <a:lstStyle/>
          <a:p>
            <a:endParaRPr lang="en-GB" dirty="0"/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1119896" y="916157"/>
            <a:ext cx="3353676" cy="928579"/>
            <a:chOff x="521" y="1008"/>
            <a:chExt cx="2188" cy="617"/>
          </a:xfrm>
        </p:grpSpPr>
        <p:sp>
          <p:nvSpPr>
            <p:cNvPr id="6" name="AutoShape 59"/>
            <p:cNvSpPr>
              <a:spLocks noChangeArrowheads="1"/>
            </p:cNvSpPr>
            <p:nvPr/>
          </p:nvSpPr>
          <p:spPr bwMode="auto">
            <a:xfrm>
              <a:off x="521" y="1008"/>
              <a:ext cx="2188" cy="617"/>
            </a:xfrm>
            <a:prstGeom prst="roundRect">
              <a:avLst>
                <a:gd name="adj" fmla="val 16667"/>
              </a:avLst>
            </a:prstGeom>
            <a:solidFill>
              <a:srgbClr val="DE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608" y="1056"/>
              <a:ext cx="2014" cy="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Screening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of </a:t>
              </a:r>
              <a:r>
                <a:rPr lang="es-ES_tradnl" sz="1600" dirty="0" err="1" smtClean="0">
                  <a:solidFill>
                    <a:srgbClr val="FFFFFF"/>
                  </a:solidFill>
                  <a:ea typeface="ＭＳ Ｐゴシック" charset="0"/>
                </a:rPr>
                <a:t>nickel</a:t>
              </a:r>
              <a:r>
                <a:rPr lang="es-ES_tradnl" sz="1600" dirty="0" smtClean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 err="1" smtClean="0">
                  <a:solidFill>
                    <a:srgbClr val="FFFFFF"/>
                  </a:solidFill>
                  <a:ea typeface="ＭＳ Ｐゴシック" charset="0"/>
                </a:rPr>
                <a:t>resistant</a:t>
              </a:r>
              <a:r>
                <a:rPr lang="es-ES_tradnl" sz="1600" dirty="0" smtClean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genes in </a:t>
              </a:r>
              <a:r>
                <a:rPr lang="es-ES_tradnl" sz="1600" dirty="0" err="1" smtClean="0">
                  <a:solidFill>
                    <a:srgbClr val="FFFFFF"/>
                  </a:solidFill>
                  <a:ea typeface="ＭＳ Ｐゴシック" charset="0"/>
                </a:rPr>
                <a:t>nickle</a:t>
              </a:r>
              <a:r>
                <a:rPr lang="es-ES_tradnl" sz="1600" dirty="0" smtClean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2 </a:t>
              </a: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mM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(</a:t>
              </a: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toxic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concentration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for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dirty="0" err="1">
                  <a:solidFill>
                    <a:srgbClr val="FFFFFF"/>
                  </a:solidFill>
                  <a:ea typeface="ＭＳ Ｐゴシック" charset="0"/>
                </a:rPr>
                <a:t>the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 </a:t>
              </a:r>
              <a:r>
                <a:rPr lang="es-ES_tradnl" sz="1600" i="1" dirty="0">
                  <a:solidFill>
                    <a:srgbClr val="FFFFFF"/>
                  </a:solidFill>
                  <a:ea typeface="ＭＳ Ｐゴシック" charset="0"/>
                </a:rPr>
                <a:t>E. </a:t>
              </a:r>
              <a:r>
                <a:rPr lang="es-ES_tradnl" sz="1600" i="1" dirty="0" err="1">
                  <a:solidFill>
                    <a:srgbClr val="FFFFFF"/>
                  </a:solidFill>
                  <a:ea typeface="ＭＳ Ｐゴシック" charset="0"/>
                </a:rPr>
                <a:t>coli</a:t>
              </a:r>
              <a:r>
                <a:rPr lang="es-ES_tradnl" sz="1600" i="1" dirty="0">
                  <a:solidFill>
                    <a:srgbClr val="FFFFFF"/>
                  </a:solidFill>
                  <a:ea typeface="ＭＳ Ｐゴシック" charset="0"/>
                </a:rPr>
                <a:t> host</a:t>
              </a:r>
              <a:r>
                <a:rPr lang="es-ES_tradnl" sz="1600" dirty="0">
                  <a:solidFill>
                    <a:srgbClr val="FFFFFF"/>
                  </a:solidFill>
                  <a:ea typeface="ＭＳ Ｐゴシック" charset="0"/>
                </a:rPr>
                <a:t>)</a:t>
              </a: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08808" y="2916233"/>
            <a:ext cx="2990413" cy="584775"/>
          </a:xfrm>
          <a:prstGeom prst="rect">
            <a:avLst/>
          </a:prstGeom>
          <a:noFill/>
          <a:ln w="28575">
            <a:solidFill>
              <a:srgbClr val="33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1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3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 clones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with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different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 DNA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fragments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ＭＳ Ｐゴシック" charset="0"/>
              </a:rPr>
              <a:t>inserted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7" name="AutoShape 69"/>
          <p:cNvSpPr>
            <a:spLocks noChangeArrowheads="1"/>
          </p:cNvSpPr>
          <p:nvPr/>
        </p:nvSpPr>
        <p:spPr bwMode="auto">
          <a:xfrm rot="5400000">
            <a:off x="2560699" y="2301508"/>
            <a:ext cx="588449" cy="95031"/>
          </a:xfrm>
          <a:prstGeom prst="homePlate">
            <a:avLst>
              <a:gd name="adj" fmla="val 135501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40" name="Group 57"/>
          <p:cNvGrpSpPr>
            <a:grpSpLocks/>
          </p:cNvGrpSpPr>
          <p:nvPr/>
        </p:nvGrpSpPr>
        <p:grpSpPr bwMode="auto">
          <a:xfrm>
            <a:off x="6304135" y="548680"/>
            <a:ext cx="2719785" cy="4968552"/>
            <a:chOff x="3304" y="572"/>
            <a:chExt cx="1911" cy="3659"/>
          </a:xfrm>
        </p:grpSpPr>
        <p:sp>
          <p:nvSpPr>
            <p:cNvPr id="241" name="Text Box 7"/>
            <p:cNvSpPr txBox="1">
              <a:spLocks noChangeArrowheads="1"/>
            </p:cNvSpPr>
            <p:nvPr/>
          </p:nvSpPr>
          <p:spPr bwMode="auto">
            <a:xfrm>
              <a:off x="4116" y="3987"/>
              <a:ext cx="905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ES" sz="1400" b="1">
                  <a:solidFill>
                    <a:schemeClr val="tx1"/>
                  </a:solidFill>
                  <a:latin typeface="Calibri" charset="0"/>
                  <a:ea typeface="ＭＳ Ｐゴシック" charset="0"/>
                </a:rPr>
                <a:t>LB-Nickel 2 mM</a:t>
              </a:r>
            </a:p>
          </p:txBody>
        </p:sp>
        <p:sp>
          <p:nvSpPr>
            <p:cNvPr id="242" name="AutoShape 8"/>
            <p:cNvSpPr>
              <a:spLocks noChangeAspect="1" noChangeArrowheads="1" noTextEdit="1"/>
            </p:cNvSpPr>
            <p:nvPr/>
          </p:nvSpPr>
          <p:spPr bwMode="auto">
            <a:xfrm>
              <a:off x="3304" y="572"/>
              <a:ext cx="1911" cy="3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Rectangle 9"/>
            <p:cNvSpPr>
              <a:spLocks noChangeArrowheads="1"/>
            </p:cNvSpPr>
            <p:nvPr/>
          </p:nvSpPr>
          <p:spPr bwMode="auto">
            <a:xfrm>
              <a:off x="3362" y="837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pSM1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4" name="Rectangle 10"/>
            <p:cNvSpPr>
              <a:spLocks noChangeArrowheads="1"/>
            </p:cNvSpPr>
            <p:nvPr/>
          </p:nvSpPr>
          <p:spPr bwMode="auto">
            <a:xfrm>
              <a:off x="3362" y="1069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pSM2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5" name="Rectangle 11"/>
            <p:cNvSpPr>
              <a:spLocks noChangeArrowheads="1"/>
            </p:cNvSpPr>
            <p:nvPr/>
          </p:nvSpPr>
          <p:spPr bwMode="auto">
            <a:xfrm>
              <a:off x="3362" y="1299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pSM3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6" name="Rectangle 12"/>
            <p:cNvSpPr>
              <a:spLocks noChangeArrowheads="1"/>
            </p:cNvSpPr>
            <p:nvPr/>
          </p:nvSpPr>
          <p:spPr bwMode="auto">
            <a:xfrm>
              <a:off x="3362" y="1530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pSM4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7" name="Rectangle 13"/>
            <p:cNvSpPr>
              <a:spLocks noChangeArrowheads="1"/>
            </p:cNvSpPr>
            <p:nvPr/>
          </p:nvSpPr>
          <p:spPr bwMode="auto">
            <a:xfrm>
              <a:off x="3362" y="1761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pSM5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8" name="Rectangle 14"/>
            <p:cNvSpPr>
              <a:spLocks noChangeArrowheads="1"/>
            </p:cNvSpPr>
            <p:nvPr/>
          </p:nvSpPr>
          <p:spPr bwMode="auto">
            <a:xfrm>
              <a:off x="3362" y="1992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pSM6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49" name="Rectangle 15"/>
            <p:cNvSpPr>
              <a:spLocks noChangeArrowheads="1"/>
            </p:cNvSpPr>
            <p:nvPr/>
          </p:nvSpPr>
          <p:spPr bwMode="auto">
            <a:xfrm>
              <a:off x="3362" y="2224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pSM7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0" name="Rectangle 16"/>
            <p:cNvSpPr>
              <a:spLocks noChangeArrowheads="1"/>
            </p:cNvSpPr>
            <p:nvPr/>
          </p:nvSpPr>
          <p:spPr bwMode="auto">
            <a:xfrm>
              <a:off x="3362" y="2454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 dirty="0"/>
                <a:t>pSM8</a:t>
              </a:r>
              <a:endParaRPr lang="es-ES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17"/>
            <p:cNvSpPr>
              <a:spLocks noChangeArrowheads="1"/>
            </p:cNvSpPr>
            <p:nvPr/>
          </p:nvSpPr>
          <p:spPr bwMode="auto">
            <a:xfrm>
              <a:off x="3362" y="2685"/>
              <a:ext cx="247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pSM9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2" name="Rectangle 18"/>
            <p:cNvSpPr>
              <a:spLocks noChangeArrowheads="1"/>
            </p:cNvSpPr>
            <p:nvPr/>
          </p:nvSpPr>
          <p:spPr bwMode="auto">
            <a:xfrm>
              <a:off x="3362" y="2916"/>
              <a:ext cx="299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pSM10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3" name="Rectangle 19"/>
            <p:cNvSpPr>
              <a:spLocks noChangeArrowheads="1"/>
            </p:cNvSpPr>
            <p:nvPr/>
          </p:nvSpPr>
          <p:spPr bwMode="auto">
            <a:xfrm>
              <a:off x="3362" y="3147"/>
              <a:ext cx="299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pSM11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4" name="Rectangle 20"/>
            <p:cNvSpPr>
              <a:spLocks noChangeArrowheads="1"/>
            </p:cNvSpPr>
            <p:nvPr/>
          </p:nvSpPr>
          <p:spPr bwMode="auto">
            <a:xfrm>
              <a:off x="3362" y="3378"/>
              <a:ext cx="299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pSM12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5" name="Rectangle 21"/>
            <p:cNvSpPr>
              <a:spLocks noChangeArrowheads="1"/>
            </p:cNvSpPr>
            <p:nvPr/>
          </p:nvSpPr>
          <p:spPr bwMode="auto">
            <a:xfrm>
              <a:off x="3362" y="3608"/>
              <a:ext cx="299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pSM13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6" name="Rectangle 22"/>
            <p:cNvSpPr>
              <a:spLocks noChangeArrowheads="1"/>
            </p:cNvSpPr>
            <p:nvPr/>
          </p:nvSpPr>
          <p:spPr bwMode="auto">
            <a:xfrm>
              <a:off x="3362" y="3841"/>
              <a:ext cx="298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1200" b="1"/>
                <a:t>pSKII </a:t>
              </a:r>
              <a:r>
                <a:rPr lang="en-US" altLang="en-US" sz="1200" baseline="30000">
                  <a:solidFill>
                    <a:schemeClr val="tx1"/>
                  </a:solidFill>
                </a:rPr>
                <a:t>+</a:t>
              </a:r>
              <a:r>
                <a:rPr lang="es-ES" altLang="en-US" sz="120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57" name="Rectangle 23"/>
            <p:cNvSpPr>
              <a:spLocks noChangeArrowheads="1"/>
            </p:cNvSpPr>
            <p:nvPr/>
          </p:nvSpPr>
          <p:spPr bwMode="auto">
            <a:xfrm>
              <a:off x="3872" y="605"/>
              <a:ext cx="323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 dirty="0"/>
                <a:t>0       10</a:t>
              </a:r>
              <a:endParaRPr lang="es-ES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8" name="Rectangle 24"/>
            <p:cNvSpPr>
              <a:spLocks noChangeArrowheads="1"/>
            </p:cNvSpPr>
            <p:nvPr/>
          </p:nvSpPr>
          <p:spPr bwMode="auto">
            <a:xfrm>
              <a:off x="4184" y="602"/>
              <a:ext cx="2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-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59" name="Rectangle 25"/>
            <p:cNvSpPr>
              <a:spLocks noChangeArrowheads="1"/>
            </p:cNvSpPr>
            <p:nvPr/>
          </p:nvSpPr>
          <p:spPr bwMode="auto">
            <a:xfrm>
              <a:off x="4205" y="602"/>
              <a:ext cx="35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1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0" name="Rectangle 26"/>
            <p:cNvSpPr>
              <a:spLocks noChangeArrowheads="1"/>
            </p:cNvSpPr>
            <p:nvPr/>
          </p:nvSpPr>
          <p:spPr bwMode="auto">
            <a:xfrm>
              <a:off x="4334" y="605"/>
              <a:ext cx="10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10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1" name="Rectangle 27"/>
            <p:cNvSpPr>
              <a:spLocks noChangeArrowheads="1"/>
            </p:cNvSpPr>
            <p:nvPr/>
          </p:nvSpPr>
          <p:spPr bwMode="auto">
            <a:xfrm>
              <a:off x="4430" y="602"/>
              <a:ext cx="2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-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2" name="Rectangle 28"/>
            <p:cNvSpPr>
              <a:spLocks noChangeArrowheads="1"/>
            </p:cNvSpPr>
            <p:nvPr/>
          </p:nvSpPr>
          <p:spPr bwMode="auto">
            <a:xfrm>
              <a:off x="4450" y="602"/>
              <a:ext cx="3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2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3" name="Rectangle 29"/>
            <p:cNvSpPr>
              <a:spLocks noChangeArrowheads="1"/>
            </p:cNvSpPr>
            <p:nvPr/>
          </p:nvSpPr>
          <p:spPr bwMode="auto">
            <a:xfrm>
              <a:off x="4603" y="605"/>
              <a:ext cx="10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10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4" name="Rectangle 30"/>
            <p:cNvSpPr>
              <a:spLocks noChangeArrowheads="1"/>
            </p:cNvSpPr>
            <p:nvPr/>
          </p:nvSpPr>
          <p:spPr bwMode="auto">
            <a:xfrm>
              <a:off x="4699" y="602"/>
              <a:ext cx="2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-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5" name="Rectangle 31"/>
            <p:cNvSpPr>
              <a:spLocks noChangeArrowheads="1"/>
            </p:cNvSpPr>
            <p:nvPr/>
          </p:nvSpPr>
          <p:spPr bwMode="auto">
            <a:xfrm>
              <a:off x="4720" y="602"/>
              <a:ext cx="35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3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6" name="Rectangle 32"/>
            <p:cNvSpPr>
              <a:spLocks noChangeArrowheads="1"/>
            </p:cNvSpPr>
            <p:nvPr/>
          </p:nvSpPr>
          <p:spPr bwMode="auto">
            <a:xfrm>
              <a:off x="4847" y="605"/>
              <a:ext cx="10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1200" b="1"/>
                <a:t>10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7" name="Rectangle 33"/>
            <p:cNvSpPr>
              <a:spLocks noChangeArrowheads="1"/>
            </p:cNvSpPr>
            <p:nvPr/>
          </p:nvSpPr>
          <p:spPr bwMode="auto">
            <a:xfrm>
              <a:off x="4944" y="602"/>
              <a:ext cx="2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/>
                <a:t>-</a:t>
              </a:r>
              <a:endParaRPr lang="es-ES" altLang="en-US" b="1">
                <a:solidFill>
                  <a:schemeClr val="tx1"/>
                </a:solidFill>
              </a:endParaRPr>
            </a:p>
          </p:txBody>
        </p:sp>
        <p:sp>
          <p:nvSpPr>
            <p:cNvPr id="268" name="Rectangle 34"/>
            <p:cNvSpPr>
              <a:spLocks noChangeArrowheads="1"/>
            </p:cNvSpPr>
            <p:nvPr/>
          </p:nvSpPr>
          <p:spPr bwMode="auto">
            <a:xfrm>
              <a:off x="4964" y="602"/>
              <a:ext cx="3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/>
              <a:r>
                <a:rPr lang="es-ES" altLang="en-US" sz="800" b="1" dirty="0"/>
                <a:t>4</a:t>
              </a:r>
              <a:endParaRPr lang="es-ES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269" name="Group 35"/>
            <p:cNvGrpSpPr>
              <a:grpSpLocks/>
            </p:cNvGrpSpPr>
            <p:nvPr/>
          </p:nvGrpSpPr>
          <p:grpSpPr bwMode="auto">
            <a:xfrm>
              <a:off x="3811" y="796"/>
              <a:ext cx="1194" cy="746"/>
              <a:chOff x="2421" y="572"/>
              <a:chExt cx="1315" cy="755"/>
            </a:xfrm>
          </p:grpSpPr>
          <p:pic>
            <p:nvPicPr>
              <p:cNvPr id="285" name="Picture 36" descr="A1, A2, A5, A6 (sin saturación)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1" y="572"/>
                <a:ext cx="1315" cy="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" name="Picture 37" descr="A1, A2, A5, A6 (sin saturación)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" y="1262"/>
                <a:ext cx="33" cy="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0" name="Picture 38" descr="A8, A10, B1 y B11 (sin saturación)"/>
            <p:cNvPicPr>
              <a:picLocks noChangeAspect="1" noChangeArrowheads="1"/>
            </p:cNvPicPr>
            <p:nvPr/>
          </p:nvPicPr>
          <p:blipFill>
            <a:blip r:embed="rId5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1531"/>
              <a:ext cx="1193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1" name="Picture 39" descr="D1, D2, D3 y D4 (sin saturación)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" y="2409"/>
              <a:ext cx="1194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2" name="Group 40"/>
            <p:cNvGrpSpPr>
              <a:grpSpLocks/>
            </p:cNvGrpSpPr>
            <p:nvPr/>
          </p:nvGrpSpPr>
          <p:grpSpPr bwMode="auto">
            <a:xfrm>
              <a:off x="3810" y="2847"/>
              <a:ext cx="1195" cy="272"/>
              <a:chOff x="977" y="3018"/>
              <a:chExt cx="1287" cy="275"/>
            </a:xfrm>
          </p:grpSpPr>
          <p:pic>
            <p:nvPicPr>
              <p:cNvPr id="283" name="Picture 41" descr="D5, Ni1, Ni3 y Ni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" y="3022"/>
                <a:ext cx="128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42" descr="D5, Ni1, Ni3 y Ni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44" y="3018"/>
                <a:ext cx="120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3" name="Picture 43" descr="D5, Ni1, Ni3 y Ni8"/>
            <p:cNvPicPr>
              <a:picLocks noChangeAspect="1" noChangeArrowheads="1"/>
            </p:cNvPicPr>
            <p:nvPr/>
          </p:nvPicPr>
          <p:blipFill>
            <a:blip r:embed="rId9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3528"/>
              <a:ext cx="119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44" descr="A8, A10, B1 y B11 (sin saturación)"/>
            <p:cNvPicPr>
              <a:picLocks noChangeAspect="1" noChangeArrowheads="1"/>
            </p:cNvPicPr>
            <p:nvPr/>
          </p:nvPicPr>
          <p:blipFill>
            <a:blip r:embed="rId10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" y="3115"/>
              <a:ext cx="1194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45" descr="D5, Ni1, Ni3 y Ni8"/>
            <p:cNvPicPr>
              <a:picLocks noChangeAspect="1" noChangeArrowheads="1"/>
            </p:cNvPicPr>
            <p:nvPr/>
          </p:nvPicPr>
          <p:blipFill>
            <a:blip r:embed="rId11" cstate="print">
              <a:lum bright="-6000" contras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" y="2176"/>
              <a:ext cx="119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46" descr="D1, D2, D3 y D4 (sin saturación)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60" y="1987"/>
              <a:ext cx="45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" name="Group 47"/>
            <p:cNvGrpSpPr>
              <a:grpSpLocks/>
            </p:cNvGrpSpPr>
            <p:nvPr/>
          </p:nvGrpSpPr>
          <p:grpSpPr bwMode="auto">
            <a:xfrm>
              <a:off x="3810" y="1984"/>
              <a:ext cx="1194" cy="207"/>
              <a:chOff x="2420" y="1775"/>
              <a:chExt cx="1318" cy="210"/>
            </a:xfrm>
          </p:grpSpPr>
          <p:pic>
            <p:nvPicPr>
              <p:cNvPr id="281" name="Picture 48" descr="D1, D2, D3 y D4 (sin saturación)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0" y="1777"/>
                <a:ext cx="131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2" name="Picture 49" descr="D1, D2, D3 y D4 (sin saturación)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" y="1775"/>
                <a:ext cx="7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8" name="Group 50"/>
            <p:cNvGrpSpPr>
              <a:grpSpLocks/>
            </p:cNvGrpSpPr>
            <p:nvPr/>
          </p:nvGrpSpPr>
          <p:grpSpPr bwMode="auto">
            <a:xfrm>
              <a:off x="3810" y="3763"/>
              <a:ext cx="1197" cy="224"/>
              <a:chOff x="2420" y="3577"/>
              <a:chExt cx="1319" cy="227"/>
            </a:xfrm>
          </p:grpSpPr>
          <p:pic>
            <p:nvPicPr>
              <p:cNvPr id="279" name="Picture 51" descr="D5, Ni1, Ni3 y Ni8"/>
              <p:cNvPicPr>
                <a:picLocks noChangeAspect="1" noChangeArrowheads="1"/>
              </p:cNvPicPr>
              <p:nvPr/>
            </p:nvPicPr>
            <p:blipFill>
              <a:blip r:embed="rId15" cstate="print">
                <a:lum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0" y="3577"/>
                <a:ext cx="1318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" name="Picture 52" descr="D5, Ni1, Ni3 y Ni8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0" y="3664"/>
                <a:ext cx="49" cy="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7" name="Group 4"/>
          <p:cNvGrpSpPr>
            <a:grpSpLocks/>
          </p:cNvGrpSpPr>
          <p:nvPr/>
        </p:nvGrpSpPr>
        <p:grpSpPr bwMode="auto">
          <a:xfrm>
            <a:off x="368154" y="4818843"/>
            <a:ext cx="2145414" cy="1892026"/>
            <a:chOff x="572" y="1090"/>
            <a:chExt cx="1963" cy="1907"/>
          </a:xfrm>
        </p:grpSpPr>
        <p:pic>
          <p:nvPicPr>
            <p:cNvPr id="288" name="Picture 5" descr="ms_90uMNi (wt,Ni8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" y="1090"/>
              <a:ext cx="1951" cy="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9" name="Text Box 6"/>
            <p:cNvSpPr txBox="1">
              <a:spLocks noChangeArrowheads="1"/>
            </p:cNvSpPr>
            <p:nvPr/>
          </p:nvSpPr>
          <p:spPr bwMode="auto">
            <a:xfrm>
              <a:off x="636" y="1151"/>
              <a:ext cx="2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Wt</a:t>
              </a:r>
            </a:p>
          </p:txBody>
        </p:sp>
        <p:sp>
          <p:nvSpPr>
            <p:cNvPr id="290" name="Text Box 7"/>
            <p:cNvSpPr txBox="1">
              <a:spLocks noChangeArrowheads="1"/>
            </p:cNvSpPr>
            <p:nvPr/>
          </p:nvSpPr>
          <p:spPr bwMode="auto">
            <a:xfrm>
              <a:off x="572" y="2744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pSM6</a:t>
              </a:r>
            </a:p>
          </p:txBody>
        </p:sp>
      </p:grpSp>
      <p:grpSp>
        <p:nvGrpSpPr>
          <p:cNvPr id="291" name="Group 8"/>
          <p:cNvGrpSpPr>
            <a:grpSpLocks/>
          </p:cNvGrpSpPr>
          <p:nvPr/>
        </p:nvGrpSpPr>
        <p:grpSpPr bwMode="auto">
          <a:xfrm>
            <a:off x="2835632" y="4818843"/>
            <a:ext cx="2106068" cy="1903932"/>
            <a:chOff x="2861" y="1083"/>
            <a:chExt cx="1927" cy="1919"/>
          </a:xfrm>
        </p:grpSpPr>
        <p:pic>
          <p:nvPicPr>
            <p:cNvPr id="292" name="Picture 9" descr="ms_110uMNi (wt,D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" y="1083"/>
              <a:ext cx="1927" cy="1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Text Box 10"/>
            <p:cNvSpPr txBox="1">
              <a:spLocks noChangeArrowheads="1"/>
            </p:cNvSpPr>
            <p:nvPr/>
          </p:nvSpPr>
          <p:spPr bwMode="auto">
            <a:xfrm>
              <a:off x="2912" y="1149"/>
              <a:ext cx="2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Wt</a:t>
              </a:r>
            </a:p>
          </p:txBody>
        </p:sp>
        <p:sp>
          <p:nvSpPr>
            <p:cNvPr id="294" name="Text Box 11"/>
            <p:cNvSpPr txBox="1">
              <a:spLocks noChangeArrowheads="1"/>
            </p:cNvSpPr>
            <p:nvPr/>
          </p:nvSpPr>
          <p:spPr bwMode="auto">
            <a:xfrm>
              <a:off x="2867" y="2717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ES">
                  <a:solidFill>
                    <a:schemeClr val="bg1"/>
                  </a:solidFill>
                  <a:latin typeface="Calibri" charset="0"/>
                  <a:ea typeface="ＭＳ Ｐゴシック" charset="0"/>
                </a:rPr>
                <a:t>pSM7</a:t>
              </a:r>
            </a:p>
          </p:txBody>
        </p:sp>
      </p:grpSp>
      <p:sp>
        <p:nvSpPr>
          <p:cNvPr id="298" name="Title 1"/>
          <p:cNvSpPr txBox="1">
            <a:spLocks/>
          </p:cNvSpPr>
          <p:nvPr/>
        </p:nvSpPr>
        <p:spPr>
          <a:xfrm>
            <a:off x="616248" y="436357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GB" sz="1400" dirty="0" smtClean="0"/>
              <a:t>Construction of Nickel resistant transgenic plants</a:t>
            </a:r>
            <a:endParaRPr lang="en-GB" sz="1400" dirty="0"/>
          </a:p>
        </p:txBody>
      </p:sp>
      <p:sp>
        <p:nvSpPr>
          <p:cNvPr id="295" name="Text Box 13"/>
          <p:cNvSpPr txBox="1">
            <a:spLocks noChangeArrowheads="1"/>
          </p:cNvSpPr>
          <p:nvPr/>
        </p:nvSpPr>
        <p:spPr bwMode="auto">
          <a:xfrm>
            <a:off x="5135679" y="5734082"/>
            <a:ext cx="400832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3rd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generation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of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plants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transformed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with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two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s-ES_tradnl" sz="12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genes </a:t>
            </a:r>
            <a:r>
              <a:rPr lang="es-ES_tradnl" sz="12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involved</a:t>
            </a:r>
            <a:endParaRPr lang="es-ES_tradnl" sz="1200" dirty="0" smtClean="0">
              <a:solidFill>
                <a:schemeClr val="tx1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s-ES_tradnl" sz="12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in metal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resistance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genes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from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pSM6 and pSM7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plasmids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 </a:t>
            </a:r>
            <a:endParaRPr lang="es-ES_tradnl" sz="1200" dirty="0" smtClean="0">
              <a:solidFill>
                <a:schemeClr val="tx1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s-ES_tradnl" sz="12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(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125ug/ml Ni) (18 </a:t>
            </a:r>
            <a:r>
              <a:rPr lang="es-ES_tradnl" sz="1200" dirty="0" err="1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days</a:t>
            </a:r>
            <a:r>
              <a:rPr lang="es-ES_tradnl" sz="12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rPr>
              <a:t>)</a:t>
            </a:r>
            <a:endParaRPr lang="es-ES" sz="1200" dirty="0">
              <a:solidFill>
                <a:schemeClr val="tx1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6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  <p:bldP spid="2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16S Metagenomics*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12776" y="1700808"/>
            <a:ext cx="8352928" cy="216098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Large parts of the 16S </a:t>
            </a:r>
            <a:r>
              <a:rPr lang="en-GB" dirty="0" err="1"/>
              <a:t>rRNA</a:t>
            </a:r>
            <a:r>
              <a:rPr lang="en-GB" dirty="0"/>
              <a:t> gene are conserved within bacteria; </a:t>
            </a:r>
            <a:endParaRPr lang="en-GB" dirty="0" smtClean="0"/>
          </a:p>
          <a:p>
            <a:r>
              <a:rPr lang="en-GB" dirty="0" smtClean="0"/>
              <a:t>These </a:t>
            </a:r>
            <a:r>
              <a:rPr lang="en-GB" dirty="0"/>
              <a:t>sequences are interrupted by 9 variable regions, which can vary extremely between species.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sequence of the variable regions can therefore identify the organism from which the genetic material was </a:t>
            </a:r>
            <a:r>
              <a:rPr lang="en-GB" dirty="0" smtClean="0"/>
              <a:t>extracted.</a:t>
            </a:r>
            <a:endParaRPr lang="en-GB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05880" y="791580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None/>
              <a:defRPr sz="24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Bacteria can be identified and quantitative information derived from data determined by sequencing variable regions of the 16S </a:t>
            </a:r>
            <a:r>
              <a:rPr lang="en-GB" dirty="0" err="1" smtClean="0"/>
              <a:t>rRNA</a:t>
            </a:r>
            <a:r>
              <a:rPr lang="en-GB" dirty="0" smtClean="0"/>
              <a:t> gene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5743" y="374513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25354" y="4264377"/>
            <a:ext cx="16959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/>
              <a:t>Suggested Workflow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185512" y="5605374"/>
            <a:ext cx="473681" cy="21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 rotWithShape="1">
          <a:blip r:embed="rId2"/>
          <a:srcRect l="52799" t="41706" r="44243" b="43602"/>
          <a:stretch/>
        </p:blipFill>
        <p:spPr>
          <a:xfrm>
            <a:off x="7769214" y="4999475"/>
            <a:ext cx="1296145" cy="1327266"/>
          </a:xfrm>
          <a:prstGeom prst="rect">
            <a:avLst/>
          </a:prstGeom>
        </p:spPr>
      </p:pic>
      <p:pic>
        <p:nvPicPr>
          <p:cNvPr id="10" name="Content Placeholder 10"/>
          <p:cNvPicPr>
            <a:picLocks noChangeAspect="1"/>
          </p:cNvPicPr>
          <p:nvPr/>
        </p:nvPicPr>
        <p:blipFill rotWithShape="1">
          <a:blip r:embed="rId2"/>
          <a:srcRect l="49746" t="46512" r="46991" b="43602"/>
          <a:stretch/>
        </p:blipFill>
        <p:spPr>
          <a:xfrm>
            <a:off x="5836062" y="5313372"/>
            <a:ext cx="1429459" cy="89313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497" t="46415" r="50210" b="43239"/>
          <a:stretch/>
        </p:blipFill>
        <p:spPr>
          <a:xfrm>
            <a:off x="4703656" y="5297165"/>
            <a:ext cx="945843" cy="879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994" t="59100" r="51145" b="32500"/>
          <a:stretch/>
        </p:blipFill>
        <p:spPr>
          <a:xfrm>
            <a:off x="3515706" y="5193012"/>
            <a:ext cx="936104" cy="864096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 rotWithShape="1">
          <a:blip r:embed="rId2"/>
          <a:srcRect l="39769" t="41706" r="57959" b="43239"/>
          <a:stretch/>
        </p:blipFill>
        <p:spPr>
          <a:xfrm>
            <a:off x="615707" y="4965161"/>
            <a:ext cx="937296" cy="1280425"/>
          </a:xfrm>
          <a:prstGeom prst="rect">
            <a:avLst/>
          </a:prstGeom>
        </p:spPr>
      </p:pic>
      <p:pic>
        <p:nvPicPr>
          <p:cNvPr id="14" name="Content Placeholder 10"/>
          <p:cNvPicPr>
            <a:picLocks noChangeAspect="1"/>
          </p:cNvPicPr>
          <p:nvPr/>
        </p:nvPicPr>
        <p:blipFill rotWithShape="1">
          <a:blip r:embed="rId2"/>
          <a:srcRect l="42935" t="41706" r="54796" b="43239"/>
          <a:stretch/>
        </p:blipFill>
        <p:spPr>
          <a:xfrm>
            <a:off x="2075909" y="5013176"/>
            <a:ext cx="936104" cy="1280425"/>
          </a:xfrm>
          <a:prstGeom prst="rect">
            <a:avLst/>
          </a:prstGeom>
        </p:spPr>
      </p:pic>
      <p:sp>
        <p:nvSpPr>
          <p:cNvPr id="15" name="Pentagon 14"/>
          <p:cNvSpPr/>
          <p:nvPr/>
        </p:nvSpPr>
        <p:spPr>
          <a:xfrm>
            <a:off x="416760" y="4617920"/>
            <a:ext cx="1493410" cy="388876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Sample Collection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3160028" y="4617920"/>
            <a:ext cx="1552605" cy="388876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16S Amplification 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604436" y="4608547"/>
            <a:ext cx="1493410" cy="388876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L</a:t>
            </a:r>
            <a:r>
              <a:rPr lang="en-GB" sz="1350" dirty="0" smtClean="0">
                <a:solidFill>
                  <a:schemeClr val="tx1"/>
                </a:solidFill>
              </a:rPr>
              <a:t>ibrary Preparation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971366" y="4609578"/>
            <a:ext cx="1493410" cy="388876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Sequencing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7356578" y="4608547"/>
            <a:ext cx="1557126" cy="388876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Data generation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791877" y="4617920"/>
            <a:ext cx="1493410" cy="38887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DNA Extraction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4398" y="4316630"/>
            <a:ext cx="2848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*Day2 – Dave Baker and Tom Barker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9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2751061"/>
            <a:ext cx="8352928" cy="3168352"/>
          </a:xfrm>
        </p:spPr>
        <p:txBody>
          <a:bodyPr/>
          <a:lstStyle/>
          <a:p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21932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8088" y="4632298"/>
            <a:ext cx="105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Application </a:t>
            </a:r>
          </a:p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Portfolio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50096" y="144420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>
                <a:solidFill>
                  <a:schemeClr val="bg1"/>
                </a:solidFill>
              </a:rPr>
              <a:t>SampleQC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2" name="Picture 3" descr="Copy of NRP-aerial-edi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725" y="1075084"/>
            <a:ext cx="8064500" cy="499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5374829" y="1895597"/>
            <a:ext cx="2160588" cy="1439863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50417" y="1824160"/>
            <a:ext cx="5040312" cy="3095625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5517704" y="3335460"/>
            <a:ext cx="1368425" cy="1296987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4727129" y="4343522"/>
            <a:ext cx="1150938" cy="865188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6238528" y="3912218"/>
            <a:ext cx="602704" cy="504329"/>
          </a:xfrm>
          <a:prstGeom prst="ellipse">
            <a:avLst/>
          </a:prstGeom>
          <a:noFill/>
          <a:ln w="762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177479" y="2490910"/>
            <a:ext cx="26725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University of East Anglia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 flipV="1">
            <a:off x="5806629" y="4272085"/>
            <a:ext cx="720725" cy="6477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6508304" y="3276722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John Innes</a:t>
            </a:r>
          </a:p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Centre</a:t>
            </a: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405954" y="1319335"/>
            <a:ext cx="7777163" cy="4176712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435279" y="4651497"/>
            <a:ext cx="1276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solidFill>
                  <a:srgbClr val="FFFF00"/>
                </a:solidFill>
                <a:cs typeface="Arial" charset="0"/>
              </a:rPr>
              <a:t>Sainsbury</a:t>
            </a:r>
          </a:p>
          <a:p>
            <a:r>
              <a:rPr lang="en-GB">
                <a:solidFill>
                  <a:srgbClr val="FFFF00"/>
                </a:solidFill>
                <a:cs typeface="Arial" charset="0"/>
              </a:rPr>
              <a:t>Laboratory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5365304" y="1182810"/>
            <a:ext cx="2241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Norfolk and Norwich</a:t>
            </a:r>
          </a:p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University Hospital</a:t>
            </a: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6813104" y="4114922"/>
            <a:ext cx="2385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Earlham Institute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3364371" y="4867199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rgbClr val="FFFF00"/>
                </a:solidFill>
                <a:cs typeface="Arial" charset="0"/>
              </a:rPr>
              <a:t>Institute of Food Research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02048" y="331936"/>
            <a:ext cx="8352928" cy="1143000"/>
          </a:xfrm>
        </p:spPr>
        <p:txBody>
          <a:bodyPr/>
          <a:lstStyle/>
          <a:p>
            <a:r>
              <a:rPr lang="en-GB" dirty="0" smtClean="0"/>
              <a:t>Norwich Research Park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8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1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Analysis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67544" y="1556792"/>
            <a:ext cx="8352928" cy="360952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advantage of this method is that with little sequencing effort, the bacterial community </a:t>
            </a:r>
            <a:r>
              <a:rPr lang="en-GB" dirty="0" smtClean="0"/>
              <a:t>colonising </a:t>
            </a:r>
            <a:r>
              <a:rPr lang="en-GB" dirty="0"/>
              <a:t>a habitat can be determined without the need for cultivation.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method is limited as it only detects bacteria without giving information on other microorganisms, and no functional analysis is possible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NGS methods </a:t>
            </a:r>
            <a:r>
              <a:rPr lang="en-GB" dirty="0"/>
              <a:t>are used to determine the DNA sequences. In contrast to Sanger Sequencing, these high-throughput methods can sequence large amounts of DNA simultaneously; therefore, many samples can be examined in parallel, reducing costs and turn-around time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>After validation of DNA quality, it is prepared for sequencing. Amplification and the attachment of barcode </a:t>
            </a:r>
            <a:r>
              <a:rPr lang="en-GB" dirty="0" smtClean="0"/>
              <a:t> sequences </a:t>
            </a:r>
            <a:r>
              <a:rPr lang="en-GB" dirty="0"/>
              <a:t>are performed according to published </a:t>
            </a:r>
            <a:r>
              <a:rPr lang="en-GB" dirty="0">
                <a:solidFill>
                  <a:schemeClr val="tx1"/>
                </a:solidFill>
              </a:rPr>
              <a:t>methods (</a:t>
            </a:r>
            <a:r>
              <a:rPr lang="en-GB" dirty="0">
                <a:solidFill>
                  <a:schemeClr val="tx1"/>
                </a:solidFill>
                <a:hlinkClick r:id="rId3"/>
              </a:rPr>
              <a:t>Illumina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  <a:hlinkClick r:id="rId4"/>
              </a:rPr>
              <a:t>Caporaso</a:t>
            </a:r>
            <a:r>
              <a:rPr lang="en-GB" dirty="0">
                <a:solidFill>
                  <a:schemeClr val="tx1"/>
                </a:solidFill>
                <a:hlinkClick r:id="rId4"/>
              </a:rPr>
              <a:t> et al.</a:t>
            </a:r>
            <a:r>
              <a:rPr lang="en-GB" dirty="0">
                <a:solidFill>
                  <a:schemeClr val="tx1"/>
                </a:solidFill>
              </a:rPr>
              <a:t>)</a:t>
            </a:r>
            <a:r>
              <a:rPr lang="en-GB" dirty="0"/>
              <a:t>, and the DNA sequence is </a:t>
            </a:r>
            <a:r>
              <a:rPr lang="en-GB" dirty="0" smtClean="0"/>
              <a:t>typically determined </a:t>
            </a:r>
            <a:r>
              <a:rPr lang="en-GB" dirty="0"/>
              <a:t>using the Illumina </a:t>
            </a:r>
            <a:r>
              <a:rPr lang="en-GB" dirty="0" err="1" smtClean="0"/>
              <a:t>MiSeq</a:t>
            </a:r>
            <a:r>
              <a:rPr lang="en-GB" dirty="0" smtClean="0"/>
              <a:t> sequencing platform.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8404" t="19201" r="52862" b="47900"/>
          <a:stretch/>
        </p:blipFill>
        <p:spPr>
          <a:xfrm>
            <a:off x="6529207" y="3357563"/>
            <a:ext cx="2614793" cy="20146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44" y="2636912"/>
            <a:ext cx="8352928" cy="3599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4 technology platforms 						</a:t>
            </a:r>
          </a:p>
          <a:p>
            <a:pPr marL="0" indent="0">
              <a:buNone/>
            </a:pPr>
            <a:r>
              <a:rPr lang="en-GB" dirty="0" smtClean="0"/>
              <a:t>	</a:t>
            </a:r>
            <a:endParaRPr lang="en-GB" dirty="0"/>
          </a:p>
          <a:p>
            <a:r>
              <a:rPr lang="en-GB" dirty="0" smtClean="0"/>
              <a:t>Illumina </a:t>
            </a:r>
            <a:r>
              <a:rPr lang="en-GB" dirty="0" err="1" smtClean="0"/>
              <a:t>MiSeq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Pacific Biosciences RSII</a:t>
            </a:r>
          </a:p>
          <a:p>
            <a:endParaRPr lang="en-GB" dirty="0"/>
          </a:p>
          <a:p>
            <a:r>
              <a:rPr lang="en-GB" dirty="0" smtClean="0"/>
              <a:t>Roche 454 FLX+</a:t>
            </a:r>
          </a:p>
          <a:p>
            <a:endParaRPr lang="en-GB" dirty="0" smtClean="0"/>
          </a:p>
          <a:p>
            <a:r>
              <a:rPr lang="en-GB" dirty="0" err="1" smtClean="0"/>
              <a:t>Thermo</a:t>
            </a:r>
            <a:r>
              <a:rPr lang="en-GB" dirty="0" smtClean="0"/>
              <a:t> (Life Tech) Ion Torrent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23688" y="260648"/>
            <a:ext cx="4960246" cy="681385"/>
          </a:xfrm>
        </p:spPr>
        <p:txBody>
          <a:bodyPr>
            <a:normAutofit/>
          </a:bodyPr>
          <a:lstStyle/>
          <a:p>
            <a:r>
              <a:rPr lang="en-GB" sz="2400" dirty="0" err="1" smtClean="0"/>
              <a:t>D’Amore</a:t>
            </a:r>
            <a:r>
              <a:rPr lang="en-GB" sz="2400" dirty="0" smtClean="0"/>
              <a:t> et al, BMC Genomics, 2016</a:t>
            </a:r>
            <a:endParaRPr lang="en-GB" sz="2400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0"/>
          </p:nvPr>
        </p:nvPicPr>
        <p:blipFill rotWithShape="1">
          <a:blip r:embed="rId4"/>
          <a:srcRect l="39229" t="17458" r="43189" b="26743"/>
          <a:stretch/>
        </p:blipFill>
        <p:spPr>
          <a:xfrm>
            <a:off x="251520" y="116632"/>
            <a:ext cx="3528392" cy="229047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706843" y="2648132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3 experimental designs 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Fusion primers</a:t>
            </a:r>
          </a:p>
          <a:p>
            <a:endParaRPr lang="en-GB" dirty="0"/>
          </a:p>
          <a:p>
            <a:r>
              <a:rPr lang="en-GB" dirty="0" smtClean="0"/>
              <a:t>Universal tailed tag</a:t>
            </a:r>
          </a:p>
          <a:p>
            <a:endParaRPr lang="en-GB" dirty="0"/>
          </a:p>
          <a:p>
            <a:r>
              <a:rPr lang="en-GB" dirty="0" smtClean="0"/>
              <a:t>Ligated adapters</a:t>
            </a:r>
          </a:p>
          <a:p>
            <a:endParaRPr lang="en-GB" dirty="0" smtClean="0"/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7827" r="36641" b="72778"/>
          <a:stretch/>
        </p:blipFill>
        <p:spPr>
          <a:xfrm>
            <a:off x="3160726" y="3986073"/>
            <a:ext cx="1100797" cy="733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74688" t="37890" r="-221" b="33376"/>
          <a:stretch/>
        </p:blipFill>
        <p:spPr>
          <a:xfrm>
            <a:off x="2885586" y="3258624"/>
            <a:ext cx="998258" cy="702477"/>
          </a:xfrm>
          <a:prstGeom prst="rect">
            <a:avLst/>
          </a:prstGeom>
        </p:spPr>
      </p:pic>
      <p:pic>
        <p:nvPicPr>
          <p:cNvPr id="1026" name="Picture 2" descr="Image result for 454 fl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27" y="458281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on pg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27" y="5391713"/>
            <a:ext cx="727644" cy="68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80725" y="1229220"/>
            <a:ext cx="8352928" cy="35991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06843" y="1104704"/>
            <a:ext cx="8352928" cy="35991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</a:t>
            </a:r>
            <a:r>
              <a:rPr lang="en-GB" dirty="0" smtClean="0"/>
              <a:t>n </a:t>
            </a:r>
            <a:r>
              <a:rPr lang="en-GB" dirty="0"/>
              <a:t>equal abundance </a:t>
            </a:r>
            <a:endParaRPr lang="en-GB" dirty="0" smtClean="0"/>
          </a:p>
          <a:p>
            <a:pPr lvl="1"/>
            <a:r>
              <a:rPr lang="en-GB" dirty="0" smtClean="0"/>
              <a:t>49 bacteria</a:t>
            </a:r>
          </a:p>
          <a:p>
            <a:pPr lvl="1"/>
            <a:r>
              <a:rPr lang="en-GB" dirty="0" smtClean="0"/>
              <a:t>10 archaeal species         </a:t>
            </a:r>
          </a:p>
          <a:p>
            <a:pPr marL="0" indent="0">
              <a:buFont typeface="Arial" pitchFamily="34" charset="0"/>
              <a:buNone/>
            </a:pPr>
            <a:r>
              <a:rPr lang="en-GB" dirty="0"/>
              <a:t>	</a:t>
            </a:r>
            <a:r>
              <a:rPr lang="en-GB" dirty="0" smtClean="0"/>
              <a:t>		</a:t>
            </a:r>
          </a:p>
          <a:p>
            <a:pPr marL="0" indent="0">
              <a:buFont typeface="Arial" pitchFamily="34" charset="0"/>
              <a:buNone/>
            </a:pPr>
            <a:r>
              <a:rPr lang="en-GB" dirty="0" smtClean="0"/>
              <a:t>	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7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68608"/>
            <a:ext cx="8352928" cy="1143000"/>
          </a:xfrm>
        </p:spPr>
        <p:txBody>
          <a:bodyPr/>
          <a:lstStyle/>
          <a:p>
            <a:r>
              <a:rPr lang="en-GB" dirty="0" smtClean="0"/>
              <a:t>	Whole Genome Metagenomics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05880" y="787511"/>
            <a:ext cx="8352928" cy="2160240"/>
          </a:xfrm>
        </p:spPr>
        <p:txBody>
          <a:bodyPr>
            <a:normAutofit/>
          </a:bodyPr>
          <a:lstStyle/>
          <a:p>
            <a:r>
              <a:rPr lang="en-GB" sz="2000" dirty="0"/>
              <a:t>When both microbiota community composition and function are of </a:t>
            </a:r>
            <a:r>
              <a:rPr lang="en-GB" sz="2000" dirty="0" smtClean="0"/>
              <a:t>interest all </a:t>
            </a:r>
            <a:r>
              <a:rPr lang="en-GB" sz="2000" dirty="0"/>
              <a:t>of the genetic information has to be evaluated. </a:t>
            </a:r>
            <a:endParaRPr lang="en-GB" sz="2000" dirty="0" smtClean="0"/>
          </a:p>
          <a:p>
            <a:endParaRPr lang="en-GB" sz="1100" dirty="0" smtClean="0"/>
          </a:p>
          <a:p>
            <a:r>
              <a:rPr lang="en-GB" sz="2000" dirty="0" smtClean="0"/>
              <a:t>Genes </a:t>
            </a:r>
            <a:r>
              <a:rPr lang="en-GB" sz="2000" dirty="0"/>
              <a:t>are identified by comparing the sequencing reads with databases, and the genes encoded in the metagenome allow conclusions to be drawn on the function of the microbiota.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0"/>
          </p:nvPr>
        </p:nvSpPr>
        <p:spPr>
          <a:xfrm>
            <a:off x="411512" y="2526578"/>
            <a:ext cx="8352928" cy="216024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In </a:t>
            </a:r>
            <a:r>
              <a:rPr lang="en-GB" sz="2000" dirty="0"/>
              <a:t>addition to the taxonomic information received from 16S metagenomics, the presence of non-bacterial microorganisms can also be discovered and functional analysis can be performed.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/>
              <a:t>After validation of DNA quality, it is prepared for sequencing with the </a:t>
            </a:r>
            <a:r>
              <a:rPr lang="en-GB" sz="2000" dirty="0" smtClean="0"/>
              <a:t>Illumina DNA Sample Prep kit according </a:t>
            </a:r>
            <a:r>
              <a:rPr lang="en-GB" sz="2000" dirty="0"/>
              <a:t>to manufacturer’s instructions. DNA is sequenced using the Illumina HiSeq2500</a:t>
            </a:r>
            <a:endParaRPr lang="en-GB" sz="2000" dirty="0" smtClean="0"/>
          </a:p>
        </p:txBody>
      </p:sp>
      <p:sp>
        <p:nvSpPr>
          <p:cNvPr id="8" name="Pentagon 7"/>
          <p:cNvSpPr/>
          <p:nvPr/>
        </p:nvSpPr>
        <p:spPr>
          <a:xfrm>
            <a:off x="319588" y="4800092"/>
            <a:ext cx="1493410" cy="388876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Sample Collection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3062857" y="4800092"/>
            <a:ext cx="1493410" cy="388876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Library </a:t>
            </a:r>
            <a:r>
              <a:rPr lang="en-GB" sz="1350" dirty="0" err="1" smtClean="0">
                <a:solidFill>
                  <a:schemeClr val="tx1"/>
                </a:solidFill>
              </a:rPr>
              <a:t>Preparaton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439196" y="4790719"/>
            <a:ext cx="1493410" cy="388876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Sequencing </a:t>
            </a:r>
          </a:p>
        </p:txBody>
      </p:sp>
      <p:sp>
        <p:nvSpPr>
          <p:cNvPr id="11" name="Chevron 10"/>
          <p:cNvSpPr/>
          <p:nvPr/>
        </p:nvSpPr>
        <p:spPr>
          <a:xfrm>
            <a:off x="5806126" y="4791750"/>
            <a:ext cx="1493410" cy="388876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Data Generation </a:t>
            </a:r>
          </a:p>
        </p:txBody>
      </p:sp>
      <p:sp>
        <p:nvSpPr>
          <p:cNvPr id="12" name="Chevron 11"/>
          <p:cNvSpPr/>
          <p:nvPr/>
        </p:nvSpPr>
        <p:spPr>
          <a:xfrm>
            <a:off x="7191338" y="4790719"/>
            <a:ext cx="1557126" cy="388876"/>
          </a:xfrm>
          <a:prstGeom prst="chevro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486" y="4467545"/>
            <a:ext cx="16959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/>
              <a:t>Suggested Workflow </a:t>
            </a:r>
          </a:p>
        </p:txBody>
      </p:sp>
      <p:pic>
        <p:nvPicPr>
          <p:cNvPr id="14" name="Content Placeholder 10"/>
          <p:cNvPicPr>
            <a:picLocks noChangeAspect="1"/>
          </p:cNvPicPr>
          <p:nvPr/>
        </p:nvPicPr>
        <p:blipFill rotWithShape="1">
          <a:blip r:embed="rId3"/>
          <a:srcRect l="49746" t="41706" r="46991" b="43602"/>
          <a:stretch/>
        </p:blipFill>
        <p:spPr>
          <a:xfrm>
            <a:off x="4492540" y="5179595"/>
            <a:ext cx="1429459" cy="1327266"/>
          </a:xfrm>
          <a:prstGeom prst="rect">
            <a:avLst/>
          </a:prstGeom>
        </p:spPr>
      </p:pic>
      <p:pic>
        <p:nvPicPr>
          <p:cNvPr id="15" name="Content Placeholder 10"/>
          <p:cNvPicPr>
            <a:picLocks noChangeAspect="1"/>
          </p:cNvPicPr>
          <p:nvPr/>
        </p:nvPicPr>
        <p:blipFill rotWithShape="1">
          <a:blip r:embed="rId3"/>
          <a:srcRect l="52799" t="41706" r="44243" b="43602"/>
          <a:stretch/>
        </p:blipFill>
        <p:spPr>
          <a:xfrm>
            <a:off x="5897906" y="5270086"/>
            <a:ext cx="1296145" cy="1327266"/>
          </a:xfrm>
          <a:prstGeom prst="rect">
            <a:avLst/>
          </a:prstGeom>
        </p:spPr>
      </p:pic>
      <p:pic>
        <p:nvPicPr>
          <p:cNvPr id="16" name="Content Placeholder 10"/>
          <p:cNvPicPr>
            <a:picLocks noChangeAspect="1"/>
          </p:cNvPicPr>
          <p:nvPr/>
        </p:nvPicPr>
        <p:blipFill rotWithShape="1">
          <a:blip r:embed="rId3"/>
          <a:srcRect l="55611" t="41706" r="41989" b="43602"/>
          <a:stretch/>
        </p:blipFill>
        <p:spPr>
          <a:xfrm>
            <a:off x="7568986" y="5242127"/>
            <a:ext cx="1051739" cy="1327266"/>
          </a:xfrm>
          <a:prstGeom prst="rect">
            <a:avLst/>
          </a:prstGeom>
        </p:spPr>
      </p:pic>
      <p:pic>
        <p:nvPicPr>
          <p:cNvPr id="17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356" t="41706" r="50200" b="43239"/>
          <a:stretch/>
        </p:blipFill>
        <p:spPr>
          <a:xfrm>
            <a:off x="3192743" y="5198341"/>
            <a:ext cx="1008113" cy="1280425"/>
          </a:xfrm>
          <a:prstGeom prst="rect">
            <a:avLst/>
          </a:prstGeom>
        </p:spPr>
      </p:pic>
      <p:pic>
        <p:nvPicPr>
          <p:cNvPr id="18" name="Content Placeholder 10"/>
          <p:cNvPicPr>
            <a:picLocks noChangeAspect="1"/>
          </p:cNvPicPr>
          <p:nvPr/>
        </p:nvPicPr>
        <p:blipFill rotWithShape="1">
          <a:blip r:embed="rId3"/>
          <a:srcRect l="39769" t="41706" r="57959" b="43239"/>
          <a:stretch/>
        </p:blipFill>
        <p:spPr>
          <a:xfrm>
            <a:off x="525500" y="5270086"/>
            <a:ext cx="937296" cy="1280425"/>
          </a:xfrm>
          <a:prstGeom prst="rect">
            <a:avLst/>
          </a:prstGeom>
        </p:spPr>
      </p:pic>
      <p:pic>
        <p:nvPicPr>
          <p:cNvPr id="19" name="Content Placeholder 10"/>
          <p:cNvPicPr>
            <a:picLocks noChangeAspect="1"/>
          </p:cNvPicPr>
          <p:nvPr/>
        </p:nvPicPr>
        <p:blipFill rotWithShape="1">
          <a:blip r:embed="rId3"/>
          <a:srcRect l="42935" t="41706" r="54796" b="43239"/>
          <a:stretch/>
        </p:blipFill>
        <p:spPr>
          <a:xfrm>
            <a:off x="1920856" y="5179595"/>
            <a:ext cx="936104" cy="1280425"/>
          </a:xfrm>
          <a:prstGeom prst="rect">
            <a:avLst/>
          </a:prstGeom>
        </p:spPr>
      </p:pic>
      <p:sp>
        <p:nvSpPr>
          <p:cNvPr id="20" name="Chevron 19"/>
          <p:cNvSpPr/>
          <p:nvPr/>
        </p:nvSpPr>
        <p:spPr>
          <a:xfrm>
            <a:off x="1694705" y="4800092"/>
            <a:ext cx="1493410" cy="38887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smtClean="0">
                <a:solidFill>
                  <a:schemeClr val="tx1"/>
                </a:solidFill>
              </a:rPr>
              <a:t>DNA Extraction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52120" y="6111614"/>
            <a:ext cx="3375826" cy="605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36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20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536" y="188640"/>
            <a:ext cx="8352928" cy="1143000"/>
          </a:xfrm>
        </p:spPr>
        <p:txBody>
          <a:bodyPr/>
          <a:lstStyle/>
          <a:p>
            <a:r>
              <a:rPr lang="en-GB" dirty="0" smtClean="0"/>
              <a:t>Schuster et al, Science 2005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933056"/>
            <a:ext cx="8352928" cy="3168352"/>
          </a:xfrm>
        </p:spPr>
        <p:txBody>
          <a:bodyPr/>
          <a:lstStyle/>
          <a:p>
            <a:r>
              <a:rPr lang="en-GB" dirty="0" smtClean="0"/>
              <a:t>First NGS Metagenomics study </a:t>
            </a:r>
          </a:p>
          <a:p>
            <a:r>
              <a:rPr lang="en-GB" dirty="0" smtClean="0"/>
              <a:t>Emulsion PCR and Roche 454 pyrosequencing </a:t>
            </a:r>
          </a:p>
          <a:p>
            <a:r>
              <a:rPr lang="en-GB" dirty="0" smtClean="0"/>
              <a:t>Sequenced 28 million base pairs</a:t>
            </a:r>
          </a:p>
          <a:p>
            <a:r>
              <a:rPr lang="en-GB" dirty="0" smtClean="0"/>
              <a:t>45% reads identified as mammoth DNA </a:t>
            </a:r>
          </a:p>
          <a:p>
            <a:pPr marL="0" indent="0">
              <a:buNone/>
            </a:pPr>
            <a:r>
              <a:rPr lang="en-GB" dirty="0" smtClean="0"/>
              <a:t>	98% sequence identity to African elephant </a:t>
            </a:r>
          </a:p>
          <a:p>
            <a:r>
              <a:rPr lang="en-GB" dirty="0" smtClean="0"/>
              <a:t>Surprisingly small diversity of environmental samples 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171" t="38800" r="51576" b="30400"/>
          <a:stretch/>
        </p:blipFill>
        <p:spPr>
          <a:xfrm>
            <a:off x="395536" y="190927"/>
            <a:ext cx="4313117" cy="265012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43" t="45795" r="48696" b="13606"/>
          <a:stretch/>
        </p:blipFill>
        <p:spPr>
          <a:xfrm>
            <a:off x="4443767" y="3258942"/>
            <a:ext cx="4677865" cy="2686299"/>
          </a:xfrm>
          <a:prstGeom prst="rect">
            <a:avLst/>
          </a:prstGeom>
        </p:spPr>
      </p:pic>
      <p:pic>
        <p:nvPicPr>
          <p:cNvPr id="4102" name="Picture 6" descr="http://tse1.mm.bing.net/th?&amp;id=OIP.M9a09176c05a223c4c795fdaccf62970aH0&amp;w=300&amp;h=200&amp;c=0&amp;pid=1.9&amp;rs=0&amp;p=0&amp;r=0"/>
          <p:cNvPicPr>
            <a:picLocks noGrp="1" noChangeAspect="1" noChangeArrowheads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29595"/>
            <a:ext cx="2466450" cy="16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27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9512" y="188299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GB" dirty="0" smtClean="0"/>
              <a:t>Celebrity Soil Experiment: Unearthing soil’s secret DNA </a:t>
            </a:r>
            <a:endParaRPr lang="en-GB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/>
          <a:srcRect l="39793" t="11117" r="47928" b="4390"/>
          <a:stretch/>
        </p:blipFill>
        <p:spPr>
          <a:xfrm>
            <a:off x="381662" y="836712"/>
            <a:ext cx="3888432" cy="547260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3754" t="46448" r="42244" b="5355"/>
          <a:stretch/>
        </p:blipFill>
        <p:spPr>
          <a:xfrm>
            <a:off x="323875" y="1484784"/>
            <a:ext cx="8591518" cy="35289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02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7370" t="14700" r="41869" b="4803"/>
          <a:stretch/>
        </p:blipFill>
        <p:spPr>
          <a:xfrm>
            <a:off x="405880" y="19678"/>
            <a:ext cx="8443721" cy="6696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76456" y="5949280"/>
            <a:ext cx="288032" cy="792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976" t="13600" r="42126" b="9165"/>
          <a:stretch/>
        </p:blipFill>
        <p:spPr>
          <a:xfrm>
            <a:off x="1187624" y="116633"/>
            <a:ext cx="6444716" cy="56886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555776" y="609329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</a:t>
            </a:r>
            <a:r>
              <a:rPr lang="en-GB" dirty="0" err="1" smtClean="0"/>
              <a:t>Metaphyler</a:t>
            </a:r>
            <a:r>
              <a:rPr lang="en-GB" dirty="0" smtClean="0"/>
              <a:t>. Liu et al, 2011)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3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0191"/>
            <a:ext cx="8352928" cy="1143000"/>
          </a:xfrm>
        </p:spPr>
        <p:txBody>
          <a:bodyPr/>
          <a:lstStyle/>
          <a:p>
            <a:r>
              <a:rPr lang="en-GB" dirty="0" smtClean="0"/>
              <a:t>Complimentary methods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302" t="21054" r="43104" b="3857"/>
          <a:stretch/>
        </p:blipFill>
        <p:spPr>
          <a:xfrm>
            <a:off x="1223628" y="476672"/>
            <a:ext cx="6696744" cy="5531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808" y="6341786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 smtClean="0"/>
              <a:t>Lasken</a:t>
            </a:r>
            <a:r>
              <a:rPr lang="en-GB" sz="1000" dirty="0" smtClean="0"/>
              <a:t> &amp; McLean, Nature Review, 2014</a:t>
            </a:r>
            <a:endParaRPr lang="en-GB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943982" y="1988840"/>
            <a:ext cx="1952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(Multiple displacement amplification)</a:t>
            </a:r>
            <a:endParaRPr lang="en-GB" sz="900" dirty="0"/>
          </a:p>
        </p:txBody>
      </p:sp>
      <p:sp>
        <p:nvSpPr>
          <p:cNvPr id="3" name="Rounded Rectangle 2"/>
          <p:cNvSpPr/>
          <p:nvPr/>
        </p:nvSpPr>
        <p:spPr>
          <a:xfrm>
            <a:off x="4788024" y="423888"/>
            <a:ext cx="2592288" cy="11521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3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- Metagenomics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352928" cy="4887416"/>
          </a:xfrm>
        </p:spPr>
        <p:txBody>
          <a:bodyPr>
            <a:normAutofit/>
          </a:bodyPr>
          <a:lstStyle/>
          <a:p>
            <a:r>
              <a:rPr lang="en-GB" dirty="0" smtClean="0"/>
              <a:t>One of the fastest advancing fields in biology over the last decade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GB" dirty="0" smtClean="0"/>
              <a:t>		accelerated with the </a:t>
            </a:r>
            <a:r>
              <a:rPr lang="en-GB" dirty="0"/>
              <a:t>advent of </a:t>
            </a:r>
            <a:r>
              <a:rPr lang="en-GB" dirty="0" smtClean="0"/>
              <a:t>next-generation sequencing  </a:t>
            </a:r>
            <a:r>
              <a:rPr lang="en-GB" dirty="0"/>
              <a:t>(NGS). </a:t>
            </a:r>
          </a:p>
          <a:p>
            <a:pPr marL="0" indent="0">
              <a:buClr>
                <a:srgbClr val="FF0000"/>
              </a:buClr>
              <a:buNone/>
            </a:pPr>
            <a:endParaRPr lang="en-GB" dirty="0"/>
          </a:p>
          <a:p>
            <a:pPr marL="285750" indent="-285750">
              <a:buClr>
                <a:srgbClr val="FF0000"/>
              </a:buClr>
            </a:pPr>
            <a:r>
              <a:rPr lang="en-GB" dirty="0"/>
              <a:t>NGS provides researchers the capability to profile entire microbial communities from complex </a:t>
            </a:r>
            <a:r>
              <a:rPr lang="en-GB" dirty="0" smtClean="0"/>
              <a:t>samples</a:t>
            </a:r>
          </a:p>
          <a:p>
            <a:pPr marL="285750" indent="-285750">
              <a:buClr>
                <a:srgbClr val="FF0000"/>
              </a:buClr>
            </a:pPr>
            <a:endParaRPr lang="en-GB" dirty="0"/>
          </a:p>
          <a:p>
            <a:pPr>
              <a:buClr>
                <a:srgbClr val="FF0000"/>
              </a:buClr>
            </a:pPr>
            <a:r>
              <a:rPr lang="en-GB" dirty="0" smtClean="0"/>
              <a:t>Facilitates the discovery of  </a:t>
            </a:r>
            <a:r>
              <a:rPr lang="en-GB" dirty="0"/>
              <a:t>new </a:t>
            </a:r>
            <a:r>
              <a:rPr lang="en-GB" dirty="0" smtClean="0"/>
              <a:t>organisms</a:t>
            </a:r>
          </a:p>
          <a:p>
            <a:pPr>
              <a:buClr>
                <a:srgbClr val="FF0000"/>
              </a:buClr>
            </a:pPr>
            <a:endParaRPr lang="en-GB" dirty="0" smtClean="0"/>
          </a:p>
          <a:p>
            <a:pPr>
              <a:buClr>
                <a:srgbClr val="FF0000"/>
              </a:buClr>
            </a:pPr>
            <a:r>
              <a:rPr lang="en-GB" dirty="0" smtClean="0"/>
              <a:t>Exploration of  </a:t>
            </a:r>
            <a:r>
              <a:rPr lang="en-GB" dirty="0"/>
              <a:t>the dynamic nature of microbial populations under changing </a:t>
            </a:r>
            <a:r>
              <a:rPr lang="en-GB" dirty="0" smtClean="0"/>
              <a:t>conditions</a:t>
            </a:r>
          </a:p>
          <a:p>
            <a:pPr>
              <a:buClr>
                <a:srgbClr val="FF0000"/>
              </a:buClr>
            </a:pPr>
            <a:endParaRPr lang="en-GB" dirty="0" smtClean="0"/>
          </a:p>
          <a:p>
            <a:r>
              <a:rPr lang="en-GB" dirty="0"/>
              <a:t>Extending our understanding of diversity, ecology, evolution, and function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Contribution to the emergence of new applications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Enhances the </a:t>
            </a:r>
            <a:r>
              <a:rPr lang="en-GB" dirty="0"/>
              <a:t>n</a:t>
            </a:r>
            <a:r>
              <a:rPr lang="en-GB" dirty="0" smtClean="0"/>
              <a:t>ecessity for technology advancement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5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4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48" y="60365"/>
            <a:ext cx="8352928" cy="864097"/>
          </a:xfrm>
        </p:spPr>
        <p:txBody>
          <a:bodyPr>
            <a:normAutofit/>
          </a:bodyPr>
          <a:lstStyle/>
          <a:p>
            <a:r>
              <a:rPr lang="en-GB" dirty="0" smtClean="0"/>
              <a:t>About 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968" y="3704920"/>
            <a:ext cx="2016224" cy="6094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chemeClr val="tx1"/>
                </a:solidFill>
              </a:rPr>
              <a:t>Genome research and analysis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07504" y="694062"/>
            <a:ext cx="9638728" cy="2142006"/>
          </a:xfrm>
        </p:spPr>
        <p:txBody>
          <a:bodyPr>
            <a:normAutofit fontScale="55000" lnSpcReduction="20000"/>
          </a:bodyPr>
          <a:lstStyle/>
          <a:p>
            <a:r>
              <a:rPr lang="en-GB" sz="2200" dirty="0">
                <a:solidFill>
                  <a:schemeClr val="tx1"/>
                </a:solidFill>
                <a:latin typeface="+mn-lt"/>
              </a:rPr>
              <a:t>Earlham Institute (formerly The Genome Analysis Centre) opened in July 2009, we are a UK National Capability for genomic research </a:t>
            </a:r>
          </a:p>
          <a:p>
            <a:endParaRPr lang="en-GB" sz="2200" dirty="0">
              <a:solidFill>
                <a:schemeClr val="tx1"/>
              </a:solidFill>
              <a:latin typeface="+mn-lt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</a:t>
            </a:r>
            <a:r>
              <a:rPr lang="en-GB" sz="2200" dirty="0" smtClean="0">
                <a:latin typeface="+mn-lt"/>
              </a:rPr>
              <a:t>ulti-disciplinary </a:t>
            </a:r>
            <a:r>
              <a:rPr lang="en-GB" sz="2200" dirty="0">
                <a:latin typeface="+mn-lt"/>
              </a:rPr>
              <a:t>expertise in living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latin typeface="+mn-lt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Utilise computational </a:t>
            </a:r>
            <a:r>
              <a:rPr lang="en-GB" sz="2200" dirty="0">
                <a:latin typeface="+mn-lt"/>
              </a:rPr>
              <a:t>science and biotechnology to answer ambitious biological questions and generate enabling </a:t>
            </a:r>
            <a:r>
              <a:rPr lang="en-GB" sz="2200" dirty="0" smtClean="0">
                <a:latin typeface="+mn-lt"/>
              </a:rPr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tx1"/>
              </a:solidFill>
              <a:latin typeface="+mn-lt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</a:t>
            </a:r>
            <a:r>
              <a:rPr lang="en-GB" sz="2200" dirty="0" smtClean="0">
                <a:latin typeface="+mn-lt"/>
              </a:rPr>
              <a:t>ombine </a:t>
            </a:r>
            <a:r>
              <a:rPr lang="en-GB" sz="2200" dirty="0">
                <a:latin typeface="+mn-lt"/>
              </a:rPr>
              <a:t>cutting-edge technologies </a:t>
            </a:r>
            <a:r>
              <a:rPr lang="en-GB" sz="2200" dirty="0" smtClean="0">
                <a:latin typeface="+mn-lt"/>
              </a:rPr>
              <a:t>to </a:t>
            </a:r>
            <a:r>
              <a:rPr lang="en-GB" sz="2200" dirty="0">
                <a:latin typeface="+mn-lt"/>
              </a:rPr>
              <a:t>deliver the next frontier in scientific </a:t>
            </a:r>
            <a:r>
              <a:rPr lang="en-GB" sz="2200" dirty="0" smtClean="0">
                <a:latin typeface="+mn-lt"/>
              </a:rPr>
              <a:t>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>
              <a:latin typeface="+mn-lt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Application </a:t>
            </a:r>
            <a:r>
              <a:rPr lang="en-GB" sz="2200" dirty="0">
                <a:latin typeface="+mn-lt"/>
              </a:rPr>
              <a:t>of genomics and bioinformatics to advance bioscience research and </a:t>
            </a:r>
            <a:r>
              <a:rPr lang="en-GB" sz="2200" dirty="0" smtClean="0">
                <a:latin typeface="+mn-lt"/>
              </a:rPr>
              <a:t>innovation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+mn-lt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Partner </a:t>
            </a:r>
            <a:r>
              <a:rPr lang="en-GB" sz="2200" dirty="0">
                <a:latin typeface="+mn-lt"/>
              </a:rPr>
              <a:t>with industry</a:t>
            </a:r>
            <a:r>
              <a:rPr lang="en-GB" sz="2200" dirty="0" smtClean="0">
                <a:latin typeface="+mn-lt"/>
              </a:rPr>
              <a:t>, </a:t>
            </a:r>
            <a:r>
              <a:rPr lang="en-GB" sz="2200" dirty="0">
                <a:latin typeface="+mn-lt"/>
              </a:rPr>
              <a:t>share our knowledge, develop new intellectual property and create new </a:t>
            </a:r>
            <a:r>
              <a:rPr lang="en-GB" sz="2200" dirty="0" smtClean="0">
                <a:latin typeface="+mn-lt"/>
              </a:rPr>
              <a:t>technologies</a:t>
            </a:r>
          </a:p>
          <a:p>
            <a:endParaRPr lang="en-GB" sz="2200" dirty="0">
              <a:solidFill>
                <a:schemeClr val="tx1"/>
              </a:solidFill>
              <a:latin typeface="+mn-lt"/>
            </a:endParaRP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9" y="3093891"/>
            <a:ext cx="565012" cy="602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2" y="2996952"/>
            <a:ext cx="676060" cy="676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949" y="4621826"/>
            <a:ext cx="749058" cy="6799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86915" y="3696570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Sequencing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56739" y="5372705"/>
            <a:ext cx="2217478" cy="7595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dirty="0" smtClean="0">
                <a:solidFill>
                  <a:prstClr val="black"/>
                </a:solidFill>
              </a:rPr>
              <a:t>Technology development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6042" y="5387918"/>
            <a:ext cx="2217478" cy="7595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dirty="0" smtClean="0">
                <a:solidFill>
                  <a:prstClr val="black"/>
                </a:solidFill>
              </a:rPr>
              <a:t>Outreach and training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352" y="4616973"/>
            <a:ext cx="749058" cy="7496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352" y="3037716"/>
            <a:ext cx="648072" cy="648572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73878" y="5442006"/>
            <a:ext cx="2569826" cy="14978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 smtClean="0">
                <a:solidFill>
                  <a:prstClr val="black"/>
                </a:solidFill>
              </a:rPr>
              <a:t>High performance computing</a:t>
            </a:r>
          </a:p>
          <a:p>
            <a:r>
              <a:rPr lang="en-GB" sz="1400" dirty="0" smtClean="0">
                <a:solidFill>
                  <a:prstClr val="black"/>
                </a:solidFill>
              </a:rPr>
              <a:t>Super computers</a:t>
            </a:r>
          </a:p>
          <a:p>
            <a:r>
              <a:rPr lang="en-GB" sz="1400" dirty="0" smtClean="0">
                <a:solidFill>
                  <a:prstClr val="black"/>
                </a:solidFill>
              </a:rPr>
              <a:t>&gt;20TB memory &amp; 1000’s + cores</a:t>
            </a:r>
            <a:endParaRPr lang="en-GB" sz="1400" dirty="0">
              <a:solidFill>
                <a:prstClr val="black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868" y="4581128"/>
            <a:ext cx="709013" cy="84564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5636710" y="3696570"/>
            <a:ext cx="3322357" cy="7595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dirty="0" smtClean="0">
                <a:solidFill>
                  <a:prstClr val="black"/>
                </a:solidFill>
              </a:rPr>
              <a:t>‘Big data’ tools and Bioinformatics resources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  <p:bldP spid="17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23528" y="2420888"/>
            <a:ext cx="7056784" cy="1296144"/>
          </a:xfrm>
        </p:spPr>
        <p:txBody>
          <a:bodyPr/>
          <a:lstStyle/>
          <a:p>
            <a:r>
              <a:rPr lang="en-GB" dirty="0" smtClean="0"/>
              <a:t>Introduction to Metagenomics</a:t>
            </a:r>
            <a:br>
              <a:rPr lang="en-GB" dirty="0" smtClean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610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9512" y="2224837"/>
            <a:ext cx="97930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s-ES" sz="2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metagenome: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endParaRPr lang="es-ES" sz="2400" dirty="0" smtClean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s-ES" sz="24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the</a:t>
            </a:r>
            <a:r>
              <a:rPr lang="es-E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genomes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of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microorganisms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of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an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environmental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sample</a:t>
            </a:r>
            <a:r>
              <a:rPr lang="es-E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</a:p>
          <a:p>
            <a:pPr algn="l">
              <a:spcBef>
                <a:spcPct val="50000"/>
              </a:spcBef>
              <a:defRPr/>
            </a:pPr>
            <a:r>
              <a:rPr lang="es-ES" sz="24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often</a:t>
            </a:r>
            <a:r>
              <a:rPr lang="es-E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studied</a:t>
            </a:r>
            <a:r>
              <a:rPr lang="es-E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using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culture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independent</a:t>
            </a:r>
            <a:r>
              <a:rPr lang="es-ES" sz="24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Calibri" charset="0"/>
                <a:ea typeface="ＭＳ Ｐゴシック" charset="0"/>
              </a:rPr>
              <a:t>techniques</a:t>
            </a:r>
            <a:endParaRPr lang="es-ES" sz="2400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979712" y="820888"/>
            <a:ext cx="4878388" cy="579438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s-ES" sz="28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    </a:t>
            </a:r>
            <a:r>
              <a:rPr lang="es-ES" sz="2800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What</a:t>
            </a:r>
            <a:r>
              <a:rPr lang="es-ES" sz="28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alibri" charset="0"/>
                <a:ea typeface="ＭＳ Ｐゴシック" charset="0"/>
              </a:rPr>
              <a:t>is</a:t>
            </a:r>
            <a:r>
              <a:rPr lang="es-ES" sz="28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alibri" charset="0"/>
                <a:ea typeface="ＭＳ Ｐゴシック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alibri" charset="0"/>
                <a:ea typeface="ＭＳ Ｐゴシック" charset="0"/>
              </a:rPr>
              <a:t>metagenome</a:t>
            </a:r>
            <a:r>
              <a:rPr lang="es-ES" sz="28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? </a:t>
            </a:r>
            <a:endParaRPr lang="es-ES" sz="2800" dirty="0">
              <a:solidFill>
                <a:schemeClr val="bg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" name="Rectángulo 1"/>
          <p:cNvSpPr>
            <a:spLocks noChangeArrowheads="1"/>
          </p:cNvSpPr>
          <p:nvPr/>
        </p:nvSpPr>
        <p:spPr bwMode="auto">
          <a:xfrm>
            <a:off x="4067944" y="4288011"/>
            <a:ext cx="45720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s-ES" altLang="es-ES" sz="1800">
                <a:solidFill>
                  <a:srgbClr val="FF0000"/>
                </a:solidFill>
              </a:rPr>
              <a:t>“</a:t>
            </a:r>
            <a:r>
              <a:rPr lang="es-ES" altLang="ja-JP" sz="1800">
                <a:solidFill>
                  <a:srgbClr val="FF0000"/>
                </a:solidFill>
              </a:rPr>
              <a:t>metagenomics</a:t>
            </a:r>
            <a:r>
              <a:rPr lang="es-ES" altLang="es-ES" sz="1800">
                <a:solidFill>
                  <a:srgbClr val="FF0000"/>
                </a:solidFill>
              </a:rPr>
              <a:t>”</a:t>
            </a:r>
            <a:r>
              <a:rPr lang="es-ES" altLang="ja-JP" sz="1800">
                <a:solidFill>
                  <a:srgbClr val="FF0000"/>
                </a:solidFill>
              </a:rPr>
              <a:t> </a:t>
            </a:r>
          </a:p>
          <a:p>
            <a:pPr algn="l" eaLnBrk="1" hangingPunct="1"/>
            <a:endParaRPr lang="es-ES" altLang="en-US" sz="1800"/>
          </a:p>
          <a:p>
            <a:pPr algn="l" eaLnBrk="1" hangingPunct="1"/>
            <a:r>
              <a:rPr lang="es-ES" altLang="en-US" sz="1400"/>
              <a:t>Handelsman, J.; Rondon, M. R.; Brady, S. F.; Clardy, J.; Goodman, R. M. (1998). "Molecular biological access to the chemistry of unknown soil microbes: A new frontier for natural products". </a:t>
            </a:r>
            <a:r>
              <a:rPr lang="es-ES" altLang="en-US" sz="1400" i="1"/>
              <a:t>Chemistry &amp; Biology</a:t>
            </a:r>
            <a:r>
              <a:rPr lang="es-ES" altLang="en-US" sz="1400"/>
              <a:t> </a:t>
            </a:r>
            <a:r>
              <a:rPr lang="es-ES" altLang="en-US" sz="1400" b="1"/>
              <a:t>5</a:t>
            </a:r>
            <a:r>
              <a:rPr lang="es-ES" altLang="en-US" sz="1400"/>
              <a:t> (10): 245–249.</a:t>
            </a:r>
          </a:p>
        </p:txBody>
      </p:sp>
    </p:spTree>
    <p:extLst>
      <p:ext uri="{BB962C8B-B14F-4D97-AF65-F5344CB8AC3E}">
        <p14:creationId xmlns:p14="http://schemas.microsoft.com/office/powerpoint/2010/main" val="42667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92994" y="2223534"/>
            <a:ext cx="69580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400" dirty="0" err="1">
                <a:latin typeface="Calibri" charset="0"/>
                <a:ea typeface="ＭＳ Ｐゴシック" charset="0"/>
              </a:rPr>
              <a:t>Only</a:t>
            </a:r>
            <a:r>
              <a:rPr lang="es-ES" sz="2400" dirty="0">
                <a:latin typeface="Calibri" charset="0"/>
                <a:ea typeface="ＭＳ Ｐゴシック" charset="0"/>
              </a:rPr>
              <a:t> a </a:t>
            </a:r>
            <a:r>
              <a:rPr lang="es-ES" sz="2400" dirty="0" err="1">
                <a:latin typeface="Calibri" charset="0"/>
                <a:ea typeface="ＭＳ Ｐゴシック" charset="0"/>
              </a:rPr>
              <a:t>small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percentage</a:t>
            </a:r>
            <a:r>
              <a:rPr lang="es-ES" sz="2400" dirty="0">
                <a:latin typeface="Calibri" charset="0"/>
                <a:ea typeface="ＭＳ Ｐゴシック" charset="0"/>
              </a:rPr>
              <a:t> of </a:t>
            </a:r>
            <a:r>
              <a:rPr lang="es-ES" sz="2400" dirty="0" err="1">
                <a:latin typeface="Calibri" charset="0"/>
                <a:ea typeface="ＭＳ Ｐゴシック" charset="0"/>
              </a:rPr>
              <a:t>the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microorganisms</a:t>
            </a:r>
            <a:r>
              <a:rPr lang="es-ES" sz="2400" dirty="0">
                <a:latin typeface="Calibri" charset="0"/>
                <a:ea typeface="ＭＳ Ｐゴシック" charset="0"/>
              </a:rPr>
              <a:t> can be </a:t>
            </a:r>
            <a:r>
              <a:rPr lang="es-ES" sz="2400" dirty="0" err="1">
                <a:latin typeface="Calibri" charset="0"/>
                <a:ea typeface="ＭＳ Ｐゴシック" charset="0"/>
              </a:rPr>
              <a:t>cultured</a:t>
            </a:r>
            <a:r>
              <a:rPr lang="es-ES" sz="2400" dirty="0">
                <a:latin typeface="Calibri" charset="0"/>
                <a:ea typeface="ＭＳ Ｐゴシック" charset="0"/>
              </a:rPr>
              <a:t> (</a:t>
            </a:r>
            <a:r>
              <a:rPr lang="es-ES" sz="2400" dirty="0" err="1">
                <a:latin typeface="Calibri" charset="0"/>
                <a:ea typeface="ＭＳ Ｐゴシック" charset="0"/>
              </a:rPr>
              <a:t>around</a:t>
            </a:r>
            <a:r>
              <a:rPr lang="es-ES" sz="2400" dirty="0">
                <a:latin typeface="Calibri" charset="0"/>
                <a:ea typeface="ＭＳ Ｐゴシック" charset="0"/>
              </a:rPr>
              <a:t> 1%) (Pace et al., 1985</a:t>
            </a:r>
            <a:r>
              <a:rPr lang="es-ES" sz="2400" dirty="0" smtClean="0">
                <a:latin typeface="Calibri" charset="0"/>
                <a:ea typeface="ＭＳ Ｐゴシック" charset="0"/>
              </a:rPr>
              <a:t>)</a:t>
            </a:r>
            <a:endParaRPr lang="es-ES" sz="2400" dirty="0">
              <a:latin typeface="Calibri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S</a:t>
            </a:r>
            <a:r>
              <a:rPr lang="es-ES" sz="2400" dirty="0" err="1" smtClean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oil</a:t>
            </a:r>
            <a:r>
              <a:rPr lang="es-ES" sz="2400" dirty="0" smtClean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microbial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communities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could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contain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between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5,000 and 20,000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different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species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,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but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only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few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can be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isolated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and </a:t>
            </a:r>
            <a:r>
              <a:rPr lang="es-ES" sz="2400" dirty="0" err="1">
                <a:solidFill>
                  <a:srgbClr val="333399"/>
                </a:solidFill>
                <a:latin typeface="Calibri" charset="0"/>
                <a:ea typeface="ＭＳ Ｐゴシック" charset="0"/>
              </a:rPr>
              <a:t>cultured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 </a:t>
            </a:r>
            <a:r>
              <a:rPr lang="es-ES" sz="2400" dirty="0" smtClean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(~50-200</a:t>
            </a:r>
            <a:r>
              <a:rPr lang="es-ES" sz="2400" dirty="0">
                <a:solidFill>
                  <a:srgbClr val="333399"/>
                </a:solidFill>
                <a:latin typeface="Calibri" charset="0"/>
                <a:ea typeface="ＭＳ Ｐゴシック" charset="0"/>
              </a:rPr>
              <a:t>) </a:t>
            </a:r>
          </a:p>
          <a:p>
            <a:pPr>
              <a:spcBef>
                <a:spcPct val="50000"/>
              </a:spcBef>
              <a:defRPr/>
            </a:pPr>
            <a:r>
              <a:rPr lang="es-ES" sz="2400" dirty="0">
                <a:latin typeface="Calibri" charset="0"/>
                <a:ea typeface="ＭＳ Ｐゴシック" charset="0"/>
              </a:rPr>
              <a:t>The </a:t>
            </a:r>
            <a:r>
              <a:rPr lang="es-ES" sz="2400" dirty="0" err="1">
                <a:latin typeface="Calibri" charset="0"/>
                <a:ea typeface="ＭＳ Ｐゴシック" charset="0"/>
              </a:rPr>
              <a:t>study</a:t>
            </a:r>
            <a:r>
              <a:rPr lang="es-ES" sz="2400" dirty="0">
                <a:latin typeface="Calibri" charset="0"/>
                <a:ea typeface="ＭＳ Ｐゴシック" charset="0"/>
              </a:rPr>
              <a:t> of </a:t>
            </a:r>
            <a:r>
              <a:rPr lang="es-ES" sz="2400" dirty="0" err="1">
                <a:latin typeface="Calibri" charset="0"/>
                <a:ea typeface="ＭＳ Ｐゴシック" charset="0"/>
              </a:rPr>
              <a:t>the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metagenome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provides</a:t>
            </a:r>
            <a:r>
              <a:rPr lang="es-ES" sz="2400" dirty="0">
                <a:latin typeface="Calibri" charset="0"/>
                <a:ea typeface="ＭＳ Ｐゴシック" charset="0"/>
              </a:rPr>
              <a:t> culture </a:t>
            </a:r>
            <a:r>
              <a:rPr lang="es-ES" sz="2400" dirty="0" err="1">
                <a:latin typeface="Calibri" charset="0"/>
                <a:ea typeface="ＭＳ Ｐゴシック" charset="0"/>
              </a:rPr>
              <a:t>independent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information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about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the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microorganisms</a:t>
            </a:r>
            <a:r>
              <a:rPr lang="es-ES" sz="2400" dirty="0">
                <a:latin typeface="Calibri" charset="0"/>
                <a:ea typeface="ＭＳ Ｐゴシック" charset="0"/>
              </a:rPr>
              <a:t> of </a:t>
            </a:r>
            <a:r>
              <a:rPr lang="es-ES" sz="2400" dirty="0" err="1">
                <a:latin typeface="Calibri" charset="0"/>
                <a:ea typeface="ＭＳ Ｐゴシック" charset="0"/>
              </a:rPr>
              <a:t>an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>
                <a:latin typeface="Calibri" charset="0"/>
                <a:ea typeface="ＭＳ Ｐゴシック" charset="0"/>
              </a:rPr>
              <a:t>environmental</a:t>
            </a:r>
            <a:r>
              <a:rPr lang="es-ES" sz="2400" dirty="0">
                <a:latin typeface="Calibri" charset="0"/>
                <a:ea typeface="ＭＳ Ｐゴシック" charset="0"/>
              </a:rPr>
              <a:t> </a:t>
            </a:r>
            <a:r>
              <a:rPr lang="es-ES" sz="2400" dirty="0" err="1" smtClean="0">
                <a:latin typeface="Calibri" charset="0"/>
                <a:ea typeface="ＭＳ Ｐゴシック" charset="0"/>
              </a:rPr>
              <a:t>sample</a:t>
            </a:r>
            <a:endParaRPr lang="es-ES" sz="2400" dirty="0">
              <a:latin typeface="Calibri" charset="0"/>
              <a:ea typeface="ＭＳ Ｐゴシック" charset="0"/>
            </a:endParaRPr>
          </a:p>
          <a:p>
            <a:pPr>
              <a:spcBef>
                <a:spcPct val="50000"/>
              </a:spcBef>
              <a:defRPr/>
            </a:pPr>
            <a:endParaRPr lang="es-ES" sz="2400" dirty="0">
              <a:solidFill>
                <a:srgbClr val="333399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120081" y="825673"/>
            <a:ext cx="4878388" cy="579438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s-ES" sz="2800">
                <a:solidFill>
                  <a:schemeClr val="bg1"/>
                </a:solidFill>
                <a:latin typeface="Calibri" charset="0"/>
                <a:ea typeface="ＭＳ Ｐゴシック" charset="0"/>
              </a:rPr>
              <a:t>What is the metagenome?</a:t>
            </a:r>
          </a:p>
        </p:txBody>
      </p:sp>
    </p:spTree>
    <p:extLst>
      <p:ext uri="{BB962C8B-B14F-4D97-AF65-F5344CB8AC3E}">
        <p14:creationId xmlns:p14="http://schemas.microsoft.com/office/powerpoint/2010/main" val="37880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Environmental Metagenomics 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idx="10"/>
          </p:nvPr>
        </p:nvSpPr>
        <p:spPr>
          <a:xfrm>
            <a:off x="387014" y="829735"/>
            <a:ext cx="8352928" cy="108012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Environmental </a:t>
            </a:r>
            <a:r>
              <a:rPr lang="en-GB" sz="1400" dirty="0">
                <a:latin typeface="+mn-lt"/>
              </a:rPr>
              <a:t>metagenomics is the study of organisms in a microbial community based on analysing the DNA within an environmental </a:t>
            </a:r>
            <a:r>
              <a:rPr lang="en-GB" sz="1400" dirty="0" smtClean="0">
                <a:latin typeface="+mn-lt"/>
              </a:rPr>
              <a:t>sample</a:t>
            </a:r>
          </a:p>
          <a:p>
            <a:pPr algn="l"/>
            <a:r>
              <a:rPr lang="en-GB" sz="1400" dirty="0" smtClean="0">
                <a:latin typeface="+mn-lt"/>
              </a:rPr>
              <a:t>		- profiling </a:t>
            </a:r>
            <a:r>
              <a:rPr lang="en-GB" sz="1400" dirty="0">
                <a:latin typeface="+mn-lt"/>
              </a:rPr>
              <a:t>microbial populations </a:t>
            </a:r>
          </a:p>
          <a:p>
            <a:pPr algn="l"/>
            <a:r>
              <a:rPr lang="en-GB" sz="1400" dirty="0" smtClean="0">
                <a:latin typeface="+mn-lt"/>
              </a:rPr>
              <a:t>		- water </a:t>
            </a:r>
            <a:r>
              <a:rPr lang="en-GB" sz="1400" dirty="0">
                <a:latin typeface="+mn-lt"/>
              </a:rPr>
              <a:t>samples taken from deep ocean vents </a:t>
            </a:r>
          </a:p>
          <a:p>
            <a:pPr algn="l"/>
            <a:r>
              <a:rPr lang="en-GB" sz="1400" dirty="0" smtClean="0">
                <a:latin typeface="+mn-lt"/>
              </a:rPr>
              <a:t>		- soil </a:t>
            </a:r>
            <a:r>
              <a:rPr lang="en-GB" sz="1400" dirty="0">
                <a:latin typeface="+mn-lt"/>
              </a:rPr>
              <a:t>samples </a:t>
            </a:r>
          </a:p>
          <a:p>
            <a:pPr algn="l"/>
            <a:r>
              <a:rPr lang="en-GB" sz="1400" dirty="0" smtClean="0">
                <a:latin typeface="+mn-lt"/>
              </a:rPr>
              <a:t>		- human-made </a:t>
            </a:r>
            <a:r>
              <a:rPr lang="en-GB" sz="1400" dirty="0">
                <a:latin typeface="+mn-lt"/>
              </a:rPr>
              <a:t>environments like active mineral </a:t>
            </a:r>
            <a:r>
              <a:rPr lang="en-GB" sz="1400" dirty="0" smtClean="0">
                <a:latin typeface="+mn-lt"/>
              </a:rPr>
              <a:t>mines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Environmental </a:t>
            </a:r>
            <a:r>
              <a:rPr lang="en-GB" sz="1400" dirty="0">
                <a:latin typeface="+mn-lt"/>
              </a:rPr>
              <a:t>metagenomics study data are used for agricultural microbiome analysis, ecological remediation, or other biological </a:t>
            </a:r>
            <a:r>
              <a:rPr lang="en-GB" sz="1400" dirty="0" smtClean="0">
                <a:latin typeface="+mn-lt"/>
              </a:rPr>
              <a:t>investigations</a:t>
            </a:r>
            <a:r>
              <a:rPr lang="en-GB" sz="1400" dirty="0">
                <a:latin typeface="+mn-lt"/>
              </a:rPr>
              <a:t/>
            </a:r>
            <a:br>
              <a:rPr lang="en-GB" sz="1400" dirty="0">
                <a:latin typeface="+mn-lt"/>
              </a:rPr>
            </a:br>
            <a:endParaRPr lang="en-GB" sz="14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232" y="4697758"/>
            <a:ext cx="845603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Environmental metagenomics as a field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was deemed rather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limited prior to the advent of next-generation </a:t>
            </a:r>
            <a:endParaRPr lang="en-GB" sz="1400" dirty="0" smtClean="0">
              <a:solidFill>
                <a:srgbClr val="4E515A"/>
              </a:solidFill>
              <a:ea typeface="Roboto" pitchFamily="2" charset="0"/>
            </a:endParaRP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      sequencing  (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NGS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)</a:t>
            </a: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NGS provides researchers the capability to profile entire microbial communities from complex samples, 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       discover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new organisms, and explore the dynamic nature of microbial populations under changing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conditions</a:t>
            </a: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</p:txBody>
      </p:sp>
      <p:pic>
        <p:nvPicPr>
          <p:cNvPr id="2050" name="Picture 2" descr="http://www.dailygalaxy.com/.a/6a00d8341bf7f753ef013488a0a343970c-500w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78" y="2548730"/>
            <a:ext cx="1091143" cy="12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se1.mm.bing.net/th?&amp;id=OIP.M5a173232520d08970faba41aa59c424co0&amp;w=299&amp;h=205&amp;c=0&amp;pid=1.9&amp;rs=0&amp;p=0&amp;r=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/>
          <a:stretch/>
        </p:blipFill>
        <p:spPr bwMode="auto">
          <a:xfrm>
            <a:off x="5389217" y="2659137"/>
            <a:ext cx="1662689" cy="98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4.bp.blogspot.com/-imWdz7nRsk0/U6iUEWr6AnI/AAAAAAAABqc/1S4gSL7z24w/s1600/Microbiota+intest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99038"/>
            <a:ext cx="1519226" cy="9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14749" y="534975"/>
            <a:ext cx="5899131" cy="149251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342884" indent="-342884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6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45717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45717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4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9" name="Subtitle 2"/>
          <p:cNvSpPr txBox="1">
            <a:spLocks noGrp="1"/>
          </p:cNvSpPr>
          <p:nvPr>
            <p:ph idx="1"/>
          </p:nvPr>
        </p:nvSpPr>
        <p:spPr>
          <a:xfrm>
            <a:off x="372440" y="692696"/>
            <a:ext cx="8352928" cy="316835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comprehensively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sample all genes in all organisms present in a given complex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sample</a:t>
            </a:r>
          </a:p>
          <a:p>
            <a:pPr marL="285750" indent="-285750" algn="l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evaluate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bacterial diversity and detect the abundance of microbes in various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environments</a:t>
            </a:r>
          </a:p>
          <a:p>
            <a:pPr marL="285750" indent="-285750" algn="l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provides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a means to study </a:t>
            </a:r>
            <a:r>
              <a:rPr lang="en-GB" sz="1400" dirty="0" err="1">
                <a:solidFill>
                  <a:srgbClr val="4E515A"/>
                </a:solidFill>
                <a:ea typeface="Roboto" pitchFamily="2" charset="0"/>
              </a:rPr>
              <a:t>unculturable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 microorganisms that are otherwise difficult or challenging to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analyse</a:t>
            </a:r>
            <a:endParaRPr lang="en-GB" sz="1400" dirty="0" smtClean="0"/>
          </a:p>
          <a:p>
            <a:pPr algn="l"/>
            <a:endParaRPr lang="en-GB" sz="1400" dirty="0" smtClean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</p:txBody>
      </p:sp>
      <p:sp>
        <p:nvSpPr>
          <p:cNvPr id="4" name="Subtitle 2"/>
          <p:cNvSpPr txBox="1">
            <a:spLocks noGrp="1"/>
          </p:cNvSpPr>
          <p:nvPr>
            <p:ph idx="1"/>
          </p:nvPr>
        </p:nvSpPr>
        <p:spPr>
          <a:xfrm>
            <a:off x="372440" y="2132856"/>
            <a:ext cx="8352928" cy="316835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u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nlike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capillary sequencing or PCR-based approaches, next-generation sequencing (NGS) allows researchers to sequence thousands of organisms in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parallel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combine 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many samples in a single sequencing run and obtain high sequence coverage per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sample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NGS-based </a:t>
            </a:r>
            <a:r>
              <a:rPr lang="en-GB" sz="1400" dirty="0" err="1">
                <a:solidFill>
                  <a:srgbClr val="4E515A"/>
                </a:solidFill>
                <a:ea typeface="Roboto" pitchFamily="2" charset="0"/>
              </a:rPr>
              <a:t>metagenomic</a:t>
            </a:r>
            <a:r>
              <a:rPr lang="en-GB" sz="1400" dirty="0">
                <a:solidFill>
                  <a:srgbClr val="4E515A"/>
                </a:solidFill>
                <a:ea typeface="Roboto" pitchFamily="2" charset="0"/>
              </a:rPr>
              <a:t> sequencing can detect very low abundance members of the microbial community that may be missed or are too expensive to identify using other </a:t>
            </a:r>
            <a:r>
              <a:rPr lang="en-GB" sz="1400" dirty="0" smtClean="0">
                <a:solidFill>
                  <a:srgbClr val="4E515A"/>
                </a:solidFill>
                <a:ea typeface="Roboto" pitchFamily="2" charset="0"/>
              </a:rPr>
              <a:t>methods</a:t>
            </a:r>
            <a:endParaRPr lang="en-GB" sz="1400" dirty="0">
              <a:solidFill>
                <a:srgbClr val="4E515A"/>
              </a:solidFill>
              <a:ea typeface="Robo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827" r="36641" b="72778"/>
          <a:stretch/>
        </p:blipFill>
        <p:spPr>
          <a:xfrm>
            <a:off x="5777534" y="3284984"/>
            <a:ext cx="1458762" cy="972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688" t="37890" r="-221" b="33376"/>
          <a:stretch/>
        </p:blipFill>
        <p:spPr>
          <a:xfrm>
            <a:off x="4419236" y="3794665"/>
            <a:ext cx="998258" cy="702477"/>
          </a:xfrm>
          <a:prstGeom prst="rect">
            <a:avLst/>
          </a:prstGeom>
        </p:spPr>
      </p:pic>
      <p:pic>
        <p:nvPicPr>
          <p:cNvPr id="8" name="Picture 2" descr="Image result for 454 fl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54" y="314096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b4801cc7a47c007fa8bd20ae50ab2da8o0&amp;w=264&amp;h=174&amp;c=0&amp;pid=1.9&amp;rs=0&amp;p=0&amp;r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31" y="3284983"/>
            <a:ext cx="1475528" cy="9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483" y="589286"/>
            <a:ext cx="6036094" cy="40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3"/>
          <p:cNvSpPr>
            <a:spLocks noChangeArrowheads="1"/>
          </p:cNvSpPr>
          <p:nvPr/>
        </p:nvSpPr>
        <p:spPr bwMode="auto">
          <a:xfrm>
            <a:off x="2940050" y="1498839"/>
            <a:ext cx="3255997" cy="683974"/>
          </a:xfrm>
          <a:prstGeom prst="roundRect">
            <a:avLst>
              <a:gd name="adj" fmla="val 33630"/>
            </a:avLst>
          </a:prstGeom>
          <a:solidFill>
            <a:srgbClr val="27EDEC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>
                <a:solidFill>
                  <a:srgbClr val="000000"/>
                </a:solidFill>
                <a:latin typeface="Calibri" charset="0"/>
              </a:rPr>
              <a:t>culture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techniques</a:t>
            </a:r>
            <a:endParaRPr lang="es-ES" dirty="0">
              <a:solidFill>
                <a:srgbClr val="000000"/>
              </a:solidFill>
              <a:latin typeface="Calibri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000000"/>
                </a:solidFill>
                <a:latin typeface="Calibri" charset="0"/>
              </a:rPr>
              <a:t>to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study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microbial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communities</a:t>
            </a:r>
            <a:endParaRPr lang="es-E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2092326" y="334439"/>
            <a:ext cx="5105194" cy="398985"/>
          </a:xfrm>
          <a:prstGeom prst="roundRect">
            <a:avLst>
              <a:gd name="adj" fmla="val 32674"/>
            </a:avLst>
          </a:prstGeom>
          <a:solidFill>
            <a:srgbClr val="DE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800">
                <a:solidFill>
                  <a:srgbClr val="FFFFFF"/>
                </a:solidFill>
                <a:latin typeface="Calibri" charset="0"/>
              </a:rPr>
              <a:t>How to study the metagenome?</a:t>
            </a:r>
          </a:p>
        </p:txBody>
      </p:sp>
      <p:sp>
        <p:nvSpPr>
          <p:cNvPr id="8" name="Rectángulo redondeado 2"/>
          <p:cNvSpPr>
            <a:spLocks noChangeArrowheads="1"/>
          </p:cNvSpPr>
          <p:nvPr/>
        </p:nvSpPr>
        <p:spPr bwMode="auto">
          <a:xfrm>
            <a:off x="1262064" y="2247816"/>
            <a:ext cx="2040546" cy="414422"/>
          </a:xfrm>
          <a:prstGeom prst="roundRect">
            <a:avLst>
              <a:gd name="adj" fmla="val 28028"/>
            </a:avLst>
          </a:prstGeom>
          <a:solidFill>
            <a:srgbClr val="1B8E86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400" dirty="0" err="1">
                <a:solidFill>
                  <a:srgbClr val="FFFFFF"/>
                </a:solidFill>
                <a:latin typeface="Calibri" charset="0"/>
              </a:rPr>
              <a:t>metagenomics</a:t>
            </a:r>
            <a:endParaRPr lang="es-ES" sz="2400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9" name="Rectángulo redondeado 16"/>
          <p:cNvSpPr>
            <a:spLocks noChangeArrowheads="1"/>
          </p:cNvSpPr>
          <p:nvPr/>
        </p:nvSpPr>
        <p:spPr bwMode="auto">
          <a:xfrm>
            <a:off x="6082929" y="2270415"/>
            <a:ext cx="2161479" cy="294489"/>
          </a:xfrm>
          <a:prstGeom prst="roundRect">
            <a:avLst>
              <a:gd name="adj" fmla="val 28028"/>
            </a:avLst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metatranscriptomics</a:t>
            </a:r>
            <a:endParaRPr lang="es-E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0" name="Rectángulo redondeado 17"/>
          <p:cNvSpPr>
            <a:spLocks noChangeArrowheads="1"/>
          </p:cNvSpPr>
          <p:nvPr/>
        </p:nvSpPr>
        <p:spPr bwMode="auto">
          <a:xfrm>
            <a:off x="6018214" y="1125936"/>
            <a:ext cx="1711426" cy="298052"/>
          </a:xfrm>
          <a:prstGeom prst="roundRect">
            <a:avLst>
              <a:gd name="adj" fmla="val 28028"/>
            </a:avLst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metabolomics</a:t>
            </a:r>
            <a:endParaRPr lang="es-E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1" name="Rectángulo redondeado 18"/>
          <p:cNvSpPr>
            <a:spLocks noChangeArrowheads="1"/>
          </p:cNvSpPr>
          <p:nvPr/>
        </p:nvSpPr>
        <p:spPr bwMode="auto">
          <a:xfrm>
            <a:off x="1317625" y="1160861"/>
            <a:ext cx="1709896" cy="298052"/>
          </a:xfrm>
          <a:prstGeom prst="roundRect">
            <a:avLst>
              <a:gd name="adj" fmla="val 28028"/>
            </a:avLst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metaproteomics</a:t>
            </a:r>
            <a:endParaRPr lang="es-ES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2301067" y="3924769"/>
            <a:ext cx="726454" cy="38804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" name="Rectángulo redondeado 22"/>
          <p:cNvSpPr>
            <a:spLocks noChangeArrowheads="1"/>
          </p:cNvSpPr>
          <p:nvPr/>
        </p:nvSpPr>
        <p:spPr bwMode="auto">
          <a:xfrm>
            <a:off x="231436" y="4367433"/>
            <a:ext cx="3520823" cy="717223"/>
          </a:xfrm>
          <a:prstGeom prst="roundRect">
            <a:avLst>
              <a:gd name="adj" fmla="val 33630"/>
            </a:avLst>
          </a:prstGeom>
          <a:solidFill>
            <a:srgbClr val="008000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Which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Calibri" charset="0"/>
              </a:rPr>
              <a:t>microbes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 are in </a:t>
            </a:r>
            <a:r>
              <a:rPr lang="es-ES" dirty="0" err="1">
                <a:solidFill>
                  <a:srgbClr val="FFFFFF"/>
                </a:solidFill>
                <a:latin typeface="Calibri" charset="0"/>
              </a:rPr>
              <a:t>the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Calibri" charset="0"/>
              </a:rPr>
              <a:t>sample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?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Analysis</a:t>
            </a: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 of </a:t>
            </a: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microbial</a:t>
            </a: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diversity</a:t>
            </a:r>
            <a:endParaRPr lang="es-ES" sz="1600" dirty="0">
              <a:solidFill>
                <a:srgbClr val="FFFFFF"/>
              </a:solidFill>
              <a:latin typeface="Calibri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(</a:t>
            </a: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sequencing</a:t>
            </a: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 of 16S </a:t>
            </a: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rRNA</a:t>
            </a: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Calibri" charset="0"/>
              </a:rPr>
              <a:t>libraries</a:t>
            </a:r>
            <a:r>
              <a:rPr lang="es-ES" sz="1600" dirty="0">
                <a:solidFill>
                  <a:srgbClr val="FFFFFF"/>
                </a:solidFill>
                <a:latin typeface="Calibri" charset="0"/>
              </a:rPr>
              <a:t>)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rot="15170888" flipH="1" flipV="1">
            <a:off x="4462971" y="4425423"/>
            <a:ext cx="1069238" cy="34351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" name="Rectángulo redondeado 23"/>
          <p:cNvSpPr>
            <a:spLocks noChangeArrowheads="1"/>
          </p:cNvSpPr>
          <p:nvPr/>
        </p:nvSpPr>
        <p:spPr bwMode="auto">
          <a:xfrm>
            <a:off x="2581844" y="5175780"/>
            <a:ext cx="3972407" cy="844889"/>
          </a:xfrm>
          <a:prstGeom prst="roundRect">
            <a:avLst>
              <a:gd name="adj" fmla="val 33630"/>
            </a:avLst>
          </a:pr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000000"/>
                </a:solidFill>
                <a:latin typeface="Calibri" charset="0"/>
              </a:rPr>
              <a:t>Construction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of metagenomic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libraries</a:t>
            </a:r>
            <a:endParaRPr lang="es-ES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for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functional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analysis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sz="1600" dirty="0">
                <a:solidFill>
                  <a:srgbClr val="000000"/>
                </a:solidFill>
                <a:latin typeface="Calibri" charset="0"/>
              </a:rPr>
              <a:t>(host </a:t>
            </a:r>
            <a:r>
              <a:rPr lang="es-ES" sz="1600" dirty="0" err="1">
                <a:solidFill>
                  <a:srgbClr val="000000"/>
                </a:solidFill>
                <a:latin typeface="Calibri" charset="0"/>
              </a:rPr>
              <a:t>that</a:t>
            </a:r>
            <a:r>
              <a:rPr lang="es-ES" sz="1600" dirty="0">
                <a:solidFill>
                  <a:srgbClr val="000000"/>
                </a:solidFill>
                <a:latin typeface="Calibri" charset="0"/>
              </a:rPr>
              <a:t> can be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Calibri" charset="0"/>
              </a:rPr>
              <a:t>cultured</a:t>
            </a:r>
            <a:r>
              <a:rPr lang="es-ES" sz="1600" dirty="0">
                <a:solidFill>
                  <a:srgbClr val="000000"/>
                </a:solidFill>
                <a:latin typeface="Calibri" charset="0"/>
              </a:rPr>
              <a:t> and </a:t>
            </a:r>
            <a:r>
              <a:rPr lang="es-ES" sz="1600" dirty="0" err="1">
                <a:solidFill>
                  <a:srgbClr val="000000"/>
                </a:solidFill>
                <a:latin typeface="Calibri" charset="0"/>
              </a:rPr>
              <a:t>genetically</a:t>
            </a:r>
            <a:r>
              <a:rPr lang="es-ES" sz="16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sz="1600" dirty="0" err="1" smtClean="0">
                <a:solidFill>
                  <a:srgbClr val="000000"/>
                </a:solidFill>
                <a:latin typeface="Calibri" charset="0"/>
              </a:rPr>
              <a:t>manipulated</a:t>
            </a:r>
            <a:r>
              <a:rPr lang="es-ES" sz="1600" dirty="0" smtClean="0">
                <a:solidFill>
                  <a:srgbClr val="000000"/>
                </a:solidFill>
                <a:latin typeface="Calibri" charset="0"/>
              </a:rPr>
              <a:t>)</a:t>
            </a:r>
            <a:endParaRPr lang="es-ES" sz="1600" dirty="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19" name="Agrupar 8"/>
          <p:cNvGrpSpPr>
            <a:grpSpLocks/>
          </p:cNvGrpSpPr>
          <p:nvPr/>
        </p:nvGrpSpPr>
        <p:grpSpPr bwMode="auto">
          <a:xfrm>
            <a:off x="6351448" y="4298467"/>
            <a:ext cx="1869098" cy="1332466"/>
            <a:chOff x="6064543" y="4483231"/>
            <a:chExt cx="1938678" cy="1781578"/>
          </a:xfrm>
        </p:grpSpPr>
        <p:sp>
          <p:nvSpPr>
            <p:cNvPr id="21" name="Line 7"/>
            <p:cNvSpPr>
              <a:spLocks noChangeShapeType="1"/>
            </p:cNvSpPr>
            <p:nvPr/>
          </p:nvSpPr>
          <p:spPr bwMode="auto">
            <a:xfrm rot="12391995" flipH="1" flipV="1">
              <a:off x="6064543" y="4483231"/>
              <a:ext cx="1938678" cy="69223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 rot="9548838" flipH="1" flipV="1">
              <a:off x="6351004" y="6007299"/>
              <a:ext cx="529222" cy="25751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>
                <a:solidFill>
                  <a:srgbClr val="000000"/>
                </a:solidFill>
                <a:latin typeface="Calibri" charset="0"/>
              </a:endParaRPr>
            </a:p>
          </p:txBody>
        </p:sp>
      </p:grpSp>
      <p:sp>
        <p:nvSpPr>
          <p:cNvPr id="20" name="Rectángulo redondeado 24"/>
          <p:cNvSpPr>
            <a:spLocks noChangeArrowheads="1"/>
          </p:cNvSpPr>
          <p:nvPr/>
        </p:nvSpPr>
        <p:spPr bwMode="auto">
          <a:xfrm>
            <a:off x="7285997" y="5303431"/>
            <a:ext cx="1677748" cy="622227"/>
          </a:xfrm>
          <a:prstGeom prst="roundRect">
            <a:avLst>
              <a:gd name="adj" fmla="val 28028"/>
            </a:avLst>
          </a:prstGeom>
          <a:solidFill>
            <a:srgbClr val="6B6BCF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Sequencing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 of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 err="1">
                <a:solidFill>
                  <a:srgbClr val="FFFFFF"/>
                </a:solidFill>
                <a:latin typeface="Calibri" charset="0"/>
              </a:rPr>
              <a:t>metagenome</a:t>
            </a:r>
            <a:r>
              <a:rPr lang="es-ES" dirty="0">
                <a:solidFill>
                  <a:srgbClr val="FFFFFF"/>
                </a:solidFill>
                <a:latin typeface="Calibri" charset="0"/>
              </a:rPr>
              <a:t> </a:t>
            </a:r>
          </a:p>
        </p:txBody>
      </p:sp>
      <p:sp>
        <p:nvSpPr>
          <p:cNvPr id="24" name="Rectángulo redondeado 21"/>
          <p:cNvSpPr>
            <a:spLocks noChangeArrowheads="1"/>
          </p:cNvSpPr>
          <p:nvPr/>
        </p:nvSpPr>
        <p:spPr bwMode="auto">
          <a:xfrm>
            <a:off x="1904377" y="3098901"/>
            <a:ext cx="5477176" cy="683975"/>
          </a:xfrm>
          <a:prstGeom prst="roundRect">
            <a:avLst>
              <a:gd name="adj" fmla="val 33630"/>
            </a:avLst>
          </a:prstGeom>
          <a:solidFill>
            <a:srgbClr val="CCFF66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>
                <a:solidFill>
                  <a:srgbClr val="000000"/>
                </a:solidFill>
                <a:latin typeface="Calibri" charset="0"/>
              </a:rPr>
              <a:t>total DNA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isolation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from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environmental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sample</a:t>
            </a:r>
            <a:endParaRPr lang="es-ES" dirty="0">
              <a:solidFill>
                <a:srgbClr val="000000"/>
              </a:solidFill>
              <a:latin typeface="Calibri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soil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water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insect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guts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, human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intestine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skin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, saliva, </a:t>
            </a:r>
            <a:r>
              <a:rPr lang="es-ES" dirty="0" err="1">
                <a:solidFill>
                  <a:srgbClr val="000000"/>
                </a:solidFill>
                <a:latin typeface="Calibri" charset="0"/>
              </a:rPr>
              <a:t>etc</a:t>
            </a:r>
            <a:r>
              <a:rPr lang="es-ES" dirty="0">
                <a:solidFill>
                  <a:srgbClr val="000000"/>
                </a:solidFill>
                <a:latin typeface="Calibri" charset="0"/>
              </a:rPr>
              <a:t>)</a:t>
            </a:r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>
            <a:off x="3419872" y="2619476"/>
            <a:ext cx="936104" cy="38920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46412" y="4189415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Direct </a:t>
            </a:r>
          </a:p>
          <a:p>
            <a:r>
              <a:rPr lang="en-GB" dirty="0" smtClean="0"/>
              <a:t>sequencing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30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20" grpId="0" animBg="1"/>
      <p:bldP spid="24" grpId="0" animBg="1"/>
      <p:bldP spid="2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DE9292"/>
            </a:gs>
            <a:gs pos="100000">
              <a:srgbClr val="DE9292">
                <a:gamma/>
                <a:shade val="66667"/>
                <a:invGamma/>
                <a:alpha val="72000"/>
              </a:srgbClr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DE9292"/>
            </a:gs>
            <a:gs pos="100000">
              <a:srgbClr val="DE9292">
                <a:gamma/>
                <a:shade val="66667"/>
                <a:invGamma/>
                <a:alpha val="72000"/>
              </a:srgbClr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ＭＳ Ｐゴシック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DE9292"/>
            </a:gs>
            <a:gs pos="100000">
              <a:srgbClr val="DE9292">
                <a:gamma/>
                <a:shade val="66667"/>
                <a:invGamma/>
                <a:alpha val="72000"/>
              </a:srgbClr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DE9292"/>
            </a:gs>
            <a:gs pos="100000">
              <a:srgbClr val="DE9292">
                <a:gamma/>
                <a:shade val="66667"/>
                <a:invGamma/>
                <a:alpha val="72000"/>
              </a:srgbClr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ＭＳ Ｐゴシック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</TotalTime>
  <Words>1919</Words>
  <Application>Microsoft Office PowerPoint</Application>
  <PresentationFormat>On-screen Show (4:3)</PresentationFormat>
  <Paragraphs>386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ＭＳ Ｐゴシック</vt:lpstr>
      <vt:lpstr>ＭＳ Ｐゴシック</vt:lpstr>
      <vt:lpstr>Arial</vt:lpstr>
      <vt:lpstr>Arial Rounded MT Bold</vt:lpstr>
      <vt:lpstr>Calibri</vt:lpstr>
      <vt:lpstr>Gill Sans</vt:lpstr>
      <vt:lpstr>Noto Serif</vt:lpstr>
      <vt:lpstr>Roboto</vt:lpstr>
      <vt:lpstr>Office Theme</vt:lpstr>
      <vt:lpstr>1_Diseño predeterminado</vt:lpstr>
      <vt:lpstr>2_Diseño predeterminado</vt:lpstr>
      <vt:lpstr>Introduction to Metagenomics </vt:lpstr>
      <vt:lpstr>Norwich Research Park</vt:lpstr>
      <vt:lpstr>About Us</vt:lpstr>
      <vt:lpstr>Introduction to Metagenomics </vt:lpstr>
      <vt:lpstr>PowerPoint Presentation</vt:lpstr>
      <vt:lpstr>PowerPoint Presentation</vt:lpstr>
      <vt:lpstr>Environmental Metagenomics </vt:lpstr>
      <vt:lpstr>PowerPoint Presentation</vt:lpstr>
      <vt:lpstr>PowerPoint Presentation</vt:lpstr>
      <vt:lpstr>PowerPoint Presentation</vt:lpstr>
      <vt:lpstr>Venter et al, Science 2004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Nickel resistance genes from rhizosphere communities </vt:lpstr>
      <vt:lpstr>16S Metagenomics*</vt:lpstr>
      <vt:lpstr>16S Analysis   </vt:lpstr>
      <vt:lpstr>D’Amore et al, BMC Genomics, 2016</vt:lpstr>
      <vt:lpstr> Whole Genome Metagenomics</vt:lpstr>
      <vt:lpstr>Schuster et al, Science 2005</vt:lpstr>
      <vt:lpstr>PowerPoint Presentation</vt:lpstr>
      <vt:lpstr>PowerPoint Presentation</vt:lpstr>
      <vt:lpstr>PowerPoint Presentation</vt:lpstr>
      <vt:lpstr>Complimentary methods </vt:lpstr>
      <vt:lpstr>Summary - Metagenomics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Howell</dc:creator>
  <cp:lastModifiedBy>Kirsten McLay (EI)</cp:lastModifiedBy>
  <cp:revision>312</cp:revision>
  <dcterms:created xsi:type="dcterms:W3CDTF">2016-07-14T08:49:53Z</dcterms:created>
  <dcterms:modified xsi:type="dcterms:W3CDTF">2016-09-19T18:13:51Z</dcterms:modified>
</cp:coreProperties>
</file>